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12" r:id="rId3"/>
    <p:sldId id="313" r:id="rId4"/>
    <p:sldId id="300" r:id="rId5"/>
    <p:sldId id="301" r:id="rId6"/>
    <p:sldId id="304" r:id="rId7"/>
    <p:sldId id="305" r:id="rId8"/>
    <p:sldId id="306" r:id="rId9"/>
    <p:sldId id="314" r:id="rId10"/>
    <p:sldId id="315" r:id="rId11"/>
    <p:sldId id="316" r:id="rId12"/>
    <p:sldId id="307" r:id="rId13"/>
    <p:sldId id="308" r:id="rId14"/>
    <p:sldId id="309" r:id="rId15"/>
    <p:sldId id="310" r:id="rId16"/>
    <p:sldId id="311" r:id="rId17"/>
    <p:sldId id="269" r:id="rId18"/>
    <p:sldId id="299" r:id="rId19"/>
    <p:sldId id="262" r:id="rId20"/>
    <p:sldId id="26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088"/>
    <a:srgbClr val="E45538"/>
    <a:srgbClr val="FCA74A"/>
    <a:srgbClr val="F2F1DF"/>
    <a:srgbClr val="E7E6E6"/>
    <a:srgbClr val="F8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27" autoAdjust="0"/>
  </p:normalViewPr>
  <p:slideViewPr>
    <p:cSldViewPr snapToGrid="0">
      <p:cViewPr varScale="1">
        <p:scale>
          <a:sx n="87" d="100"/>
          <a:sy n="87" d="100"/>
        </p:scale>
        <p:origin x="57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519F-823F-4277-A61E-A393A7335ACB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84321-BC72-4C28-8806-A18A1CB38C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12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3ECA3-6234-426D-914F-C68E07E73C8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461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27958-4C12-16BF-80FC-2A4E53C00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4BD1D1F-DD84-1C80-21FC-7F705BE2F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51A4BCF-6005-A249-CB67-709EE4605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5887EF-312D-C96A-EC23-E7266DDD9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90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7FC30-187E-9824-5D10-812648751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825E767-F508-9CA4-3FB0-1804A8D20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ED0BF22-9689-CF83-9C59-ED587DE572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C35925-2B6B-3CE1-C783-EEBFBBFB4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963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BC924-BAD9-8820-031D-BDE8D8287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FDF7368-D2DE-C5EC-BDA7-2E6B9440C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F3150E2-0016-3563-7437-F4206FECF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D83914-E80B-1413-96BB-E64C34175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916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0F60A-65E1-F7EA-49CD-B3D86165D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808AB8-C505-D1B3-91B2-59AAB9DFBA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80A902-4B57-CB6C-A38A-D53D0F1B9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BB2D51-AA63-951A-AA80-2F2EF7C4C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53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7D8F1-3113-6EF3-5027-B79EFA0BD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83B6CD8-E46B-B91D-7A74-422B55DB42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82BDACC-19FF-C495-6028-EE761D94D4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D540FC-F58B-32B4-65B8-3867E9FD2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6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F4EB6-70E1-7C9B-4089-BAFF562B3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88B1BC8-E5C0-820D-7D6F-5521B8E94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ED9BBF-1C61-4B88-EB65-96D09CB8C6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7FBEB4-27D5-319C-AA0B-09E369F8D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440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059E8-33DC-3B85-9FFC-B83DCF387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0285671-7DF1-837D-9DF1-E527176DAE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0A40D85-2828-42E0-F1A5-0B08D5C111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5EF220-4907-84DC-0C65-1EAFF61AEB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071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314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3ECA3-6234-426D-914F-C68E07E73C8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840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73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23EA8-F04F-A1F4-135A-14B938F1B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71DD82A-5DBC-B542-4E8A-ECD73C7FA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82D92C-E159-1955-0627-C956E857E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96283C-E814-641F-5E73-A813363F8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218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35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00296-2219-6AFD-057B-7188F9BC7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CBADB55-9489-4DE8-55AC-25506BCB4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784FA18-3151-8A1F-278E-0CAA57311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BDA3AD-D0D3-B385-91CC-2EB2C321D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17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97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799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6ED90-1DBB-2924-D89B-BDB68AEE0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AA8F6DD-6B04-9384-0E6D-E67B44BFD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111F4DA-D614-E40F-3E23-83C0381234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02D1975-C014-B774-177C-71895B99D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86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3F4CF-2B29-EEFF-45C0-9DBBAADC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7BF62CF-C9F9-EB95-A768-055F8CE2C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BF9B4B1-BFFE-868A-8C72-6B5EA51DF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A1E4AB-77A5-5335-11BC-42E05AC71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438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46935-053C-B0BF-8D9D-20A7D1D38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A75C7B3-8CAE-5BE4-DF13-EED97E87B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1CCE21B-75DD-2BE7-8AAA-92B06B94E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E5D570B-9F2E-7B64-260D-085EF5B829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68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0A714-7DD1-7FED-407E-9275A60ED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DDABB67-E815-5514-984E-5A9789D78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719F3E9-25C6-2935-FC42-D79A4EBA14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F7798E-FE1D-C037-673A-F1C15825EF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84321-BC72-4C28-8806-A18A1CB38C2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928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32CD3A-E207-2C89-6200-0FB92B837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35BF0F-BB7F-BD2D-1422-39E64B490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43FF24-C5F1-EB63-B033-1E7BDDC78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8294-074E-4883-967E-A4A2BE1BFF06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71B78E-7216-71D5-9885-32A8557E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EEF869-22D9-2226-2616-D441DF7A1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D8D0-1902-4C40-81A7-4E2FCC010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13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41C90A-ED1C-51F4-694C-46C245E7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2B35BC-EA1A-3330-3E29-C5D14844D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7CE914-269D-BB81-9071-EF00DB140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8294-074E-4883-967E-A4A2BE1BFF06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33301E-BDA7-AA79-1205-582AEE9E8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5A561A-88ED-1029-8426-CBD704B2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D8D0-1902-4C40-81A7-4E2FCC010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39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8CC597B-F154-BB56-9A7B-D14EFA44D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15096C0-D94D-AD9F-B43F-3180B04F0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EE8466-18BF-AE96-6CC6-2BD561B43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8294-074E-4883-967E-A4A2BE1BFF06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C9BC8E-F0CB-E4EF-961F-3EC1D853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0E36B0-1DFF-E6B8-3533-E2CEFF9D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D8D0-1902-4C40-81A7-4E2FCC010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37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F5432-A694-D57D-947D-6CC8894E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EB7A8B-461A-CA8A-30ED-C7FC7870F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9A957C-D67D-BA89-5E3A-69CD9957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8294-074E-4883-967E-A4A2BE1BFF06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EF996F-CDDD-6292-E67A-471D0EA7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D36FBD-5CC1-043C-B242-19E6E989A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D8D0-1902-4C40-81A7-4E2FCC010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41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BDFA74-60DD-5C66-3FDD-A199475A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BBA053-B600-0761-053C-29C7BE7A6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0252DA-81FF-F9DD-B451-05FA390F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8294-074E-4883-967E-A4A2BE1BFF06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B56FED-5CF9-AFF4-6FAB-29197DA80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9B5EA1-5331-563E-1EBB-4239858E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D8D0-1902-4C40-81A7-4E2FCC010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31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7310F2-30FE-AEC1-65A9-893A1932B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EF7694-D04B-C03C-8F9B-9BBF4348D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F474207-079A-360F-4433-CB81882A1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4FC2B0-51A5-4F06-0945-1BD71123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8294-074E-4883-967E-A4A2BE1BFF06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A3F02C-F890-CDFF-D531-FC35F2DB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63CDAC0-FBF2-026E-AC48-7A7705E8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D8D0-1902-4C40-81A7-4E2FCC010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D1BFB3-E4E1-5FB1-7F90-FA8FAF30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14CB63-18A6-F2F2-296C-A68EAE545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72F8CEB-5CB1-E1AA-B991-74D1887A2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F1C1F1-8AFE-6049-9CF4-249824A63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7617A0B-12D6-FCAC-E35F-9BAC19CC9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EE1881-050C-005E-39E3-7AD98892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8294-074E-4883-967E-A4A2BE1BFF06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54ED8C4-B040-E83A-A2F8-6386F1F8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456FF12-AA6A-AD9E-045A-5D8085EBD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D8D0-1902-4C40-81A7-4E2FCC010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119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A8266F-1C38-E197-D83A-CB31D8CB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38E43DA-52F0-CD5B-5310-216DB05B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8294-074E-4883-967E-A4A2BE1BFF06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E64A7D-D4D5-B325-DA2E-86535FB08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2F6CFC0-565D-D899-4229-C45E843B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D8D0-1902-4C40-81A7-4E2FCC010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091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95216F9-25C9-778D-31B8-CAF23166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8294-074E-4883-967E-A4A2BE1BFF06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61ED66-2F8E-AF2D-9179-33A6EBD1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F7F262-FCF9-BA05-2CA8-99950425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D8D0-1902-4C40-81A7-4E2FCC010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69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8160B2-FA00-9F52-B6A6-E5FF6972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50BFB0-51D0-CFDB-4F8E-2687A0BED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736A45-CDD6-B03C-4085-A9E86D875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0EBD29-E330-FA2E-1604-0205D2F81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8294-074E-4883-967E-A4A2BE1BFF06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3D5593-B108-3089-7305-F879D3BD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535B801-E69B-65B0-BE1B-3C2EDF7AB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D8D0-1902-4C40-81A7-4E2FCC010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83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18F8E3-7D2D-197C-C1DE-057A01229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D2C0980-9FBF-A04D-4E4E-565D802B0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D0C8117-85EB-DB50-440B-5BED201E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0F0395-8E75-CA5A-5F49-7923C787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8294-074E-4883-967E-A4A2BE1BFF06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07A31AD-BFFF-9345-901A-FCA74835B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C22691-7AF1-E2E1-53A6-96FBDBB2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D8D0-1902-4C40-81A7-4E2FCC010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13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FE1AF8-D0D1-6651-BCDE-DACCFA4E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190AEC-6A0F-8E51-6759-4A67EA341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E5F4C7-7D87-1D6F-D83D-98AA990EB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8294-074E-4883-967E-A4A2BE1BFF06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333BBD-985D-0405-4743-4406B287D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53087-25B5-AF8E-97D3-B53A931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D8D0-1902-4C40-81A7-4E2FCC0107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60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yhchen.cn/stealthy-bgp-hijackin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yh-chen21@mails.tsinghua.edu.c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hchen.cn/stealthy-bgp-hijacking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.png"/><Relationship Id="rId5" Type="http://schemas.openxmlformats.org/officeDocument/2006/relationships/image" Target="../media/image70.png"/><Relationship Id="rId10" Type="http://schemas.openxmlformats.org/officeDocument/2006/relationships/image" Target="../media/image3.png"/><Relationship Id="rId4" Type="http://schemas.openxmlformats.org/officeDocument/2006/relationships/image" Target="../media/image26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bgpsafeyet.com/" TargetMode="External"/><Relationship Id="rId5" Type="http://schemas.openxmlformats.org/officeDocument/2006/relationships/hyperlink" Target="https://rovista.netsecurelab.org/" TargetMode="External"/><Relationship Id="rId4" Type="http://schemas.openxmlformats.org/officeDocument/2006/relationships/hyperlink" Target="https://stats.labs.apnic.net/rpk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31DF167-2330-4F40-8F6E-43154B995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310" y="1324476"/>
            <a:ext cx="10951376" cy="20300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Understanding the Stealthy BGP Hijacking Risks</a:t>
            </a:r>
            <a:br>
              <a:rPr lang="en-US" altLang="zh-CN" sz="3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altLang="zh-CN" sz="3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 the ROV Era</a:t>
            </a: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199091B-CAE7-F3A4-90AA-D5A5568BB87C}"/>
              </a:ext>
            </a:extLst>
          </p:cNvPr>
          <p:cNvSpPr txBox="1"/>
          <p:nvPr/>
        </p:nvSpPr>
        <p:spPr>
          <a:xfrm>
            <a:off x="1030839" y="4428159"/>
            <a:ext cx="10130319" cy="95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u="sng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Yihao Chen</a:t>
            </a: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, Qi Li, Ke Xu, </a:t>
            </a:r>
            <a:r>
              <a:rPr lang="en-US" altLang="zh-CN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Zhuotao</a:t>
            </a: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 Liu, </a:t>
            </a:r>
            <a:r>
              <a:rPr lang="en-US" altLang="zh-CN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Jianping</a:t>
            </a: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Calibri"/>
              </a:rPr>
              <a:t> Wu</a:t>
            </a:r>
            <a:endParaRPr lang="en-US" altLang="zh-CN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Tsinghua University</a:t>
            </a:r>
            <a:endParaRPr lang="zh-CN" altLang="en-US" sz="200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8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377E6-9378-0B8D-016C-F72DC3003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9E1B33C-129A-CA55-13C0-53D8E506F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0647"/>
            <a:ext cx="10783020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  <a:cs typeface="Verdana" panose="020B0604030504040204" pitchFamily="34" charset="0"/>
              </a:rPr>
              <a:t>Empirical Analysis: Public Service</a:t>
            </a:r>
            <a:endParaRPr lang="zh-CN" altLang="en-US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灯片编号占位符 7">
            <a:extLst>
              <a:ext uri="{FF2B5EF4-FFF2-40B4-BE49-F238E27FC236}">
                <a16:creationId xmlns:a16="http://schemas.microsoft.com/office/drawing/2014/main" id="{279B8406-9692-DFE3-B1C4-206E1311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B0846D-D03F-AC02-CB73-C61A4F1C1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70" y="1195195"/>
            <a:ext cx="6319453" cy="448681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BD345AE-D55E-24FD-523B-7E74B3A3E015}"/>
              </a:ext>
            </a:extLst>
          </p:cNvPr>
          <p:cNvSpPr txBox="1"/>
          <p:nvPr/>
        </p:nvSpPr>
        <p:spPr>
          <a:xfrm>
            <a:off x="5446170" y="5827792"/>
            <a:ext cx="4763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* Daily analysis results since 2025-01-01</a:t>
            </a:r>
            <a:endParaRPr lang="zh-CN" altLang="en-US" sz="12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41C6E8E-0120-83BF-2766-92C3BD04D8BD}"/>
              </a:ext>
            </a:extLst>
          </p:cNvPr>
          <p:cNvSpPr txBox="1"/>
          <p:nvPr/>
        </p:nvSpPr>
        <p:spPr>
          <a:xfrm>
            <a:off x="426377" y="1158837"/>
            <a:ext cx="4940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Our website to</a:t>
            </a:r>
            <a:r>
              <a:rPr lang="zh-CN" altLang="en-US" dirty="0"/>
              <a:t> </a:t>
            </a:r>
            <a:r>
              <a:rPr lang="en-US" altLang="zh-CN" dirty="0"/>
              <a:t>publish</a:t>
            </a:r>
            <a:r>
              <a:rPr lang="zh-CN" altLang="en-US" dirty="0"/>
              <a:t> </a:t>
            </a:r>
            <a:r>
              <a:rPr lang="en-US" altLang="zh-CN" dirty="0"/>
              <a:t>stealthy hijacking incidents in the wild:</a:t>
            </a:r>
          </a:p>
          <a:p>
            <a:r>
              <a:rPr lang="en-US" altLang="zh-CN" dirty="0">
                <a:hlinkClick r:id="rId4"/>
              </a:rPr>
              <a:t>https://yhchen.cn/stealthy-bgp-hijacking/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Set up search options and date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Search your interested ASN/prefix/organization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Review the results and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Beta feature: GPT analysis with routing knowledge augmentation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20825F-74FA-F8FF-8BA0-C9B603119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13"/>
          <a:stretch/>
        </p:blipFill>
        <p:spPr>
          <a:xfrm>
            <a:off x="426377" y="3438601"/>
            <a:ext cx="4669605" cy="266619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44605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DDF99-5B12-D2E1-4AFB-CDA2D1C4F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2C1597DA-3870-1CEB-0F64-A2048C57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0647"/>
            <a:ext cx="10783020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  <a:cs typeface="Verdana" panose="020B0604030504040204" pitchFamily="34" charset="0"/>
              </a:rPr>
              <a:t>Simulation-Based Risk Evaluation</a:t>
            </a:r>
            <a:endParaRPr lang="zh-CN" altLang="en-US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灯片编号占位符 7">
            <a:extLst>
              <a:ext uri="{FF2B5EF4-FFF2-40B4-BE49-F238E27FC236}">
                <a16:creationId xmlns:a16="http://schemas.microsoft.com/office/drawing/2014/main" id="{40ED6A68-A729-2697-4798-CE1FCC94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11</a:t>
            </a:fld>
            <a:endParaRPr lang="zh-CN" altLang="en-US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518BD37-63B5-6E78-CDA4-D0E31F6EA5FC}"/>
              </a:ext>
            </a:extLst>
          </p:cNvPr>
          <p:cNvGrpSpPr/>
          <p:nvPr/>
        </p:nvGrpSpPr>
        <p:grpSpPr>
          <a:xfrm>
            <a:off x="443512" y="1352431"/>
            <a:ext cx="4402261" cy="1534157"/>
            <a:chOff x="7402807" y="1806898"/>
            <a:chExt cx="4402261" cy="1534157"/>
          </a:xfrm>
        </p:grpSpPr>
        <p:sp>
          <p:nvSpPr>
            <p:cNvPr id="5" name="流程图: 过程 4">
              <a:extLst>
                <a:ext uri="{FF2B5EF4-FFF2-40B4-BE49-F238E27FC236}">
                  <a16:creationId xmlns:a16="http://schemas.microsoft.com/office/drawing/2014/main" id="{84476B61-A247-4A4B-2864-FE88CB6524B0}"/>
                </a:ext>
              </a:extLst>
            </p:cNvPr>
            <p:cNvSpPr/>
            <p:nvPr/>
          </p:nvSpPr>
          <p:spPr>
            <a:xfrm>
              <a:off x="7402807" y="1806898"/>
              <a:ext cx="4402261" cy="1534157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 cmpd="sng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4D400B9-84AF-0EA9-7841-FACAA216E89A}"/>
                </a:ext>
              </a:extLst>
            </p:cNvPr>
            <p:cNvSpPr txBox="1"/>
            <p:nvPr/>
          </p:nvSpPr>
          <p:spPr>
            <a:xfrm>
              <a:off x="7452086" y="1813471"/>
              <a:ext cx="4292751" cy="1469761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latin typeface="Verdana" panose="020B0604030504040204" pitchFamily="34" charset="0"/>
                  <a:ea typeface="Verdana" panose="020B0604030504040204" pitchFamily="34" charset="0"/>
                </a:rPr>
                <a:t>Questions unanswered:</a:t>
              </a:r>
            </a:p>
            <a:p>
              <a:pPr>
                <a:lnSpc>
                  <a:spcPct val="120000"/>
                </a:lnSpc>
              </a:pPr>
              <a:r>
                <a:rPr lang="en-US" altLang="zh-CN" dirty="0">
                  <a:latin typeface="Verdana" panose="020B0604030504040204" pitchFamily="34" charset="0"/>
                  <a:ea typeface="Verdana" panose="020B0604030504040204" pitchFamily="34" charset="0"/>
                </a:rPr>
                <a:t>The prevalence, extent, distribution, influencing factors, etc. of the risk within our real-world Internet.</a:t>
              </a:r>
            </a:p>
          </p:txBody>
        </p:sp>
      </p:grpSp>
      <p:sp>
        <p:nvSpPr>
          <p:cNvPr id="9" name="思想气泡: 云 8">
            <a:extLst>
              <a:ext uri="{FF2B5EF4-FFF2-40B4-BE49-F238E27FC236}">
                <a16:creationId xmlns:a16="http://schemas.microsoft.com/office/drawing/2014/main" id="{D4E5F826-9F27-1CBB-EA57-4B43FD3F5A29}"/>
              </a:ext>
            </a:extLst>
          </p:cNvPr>
          <p:cNvSpPr/>
          <p:nvPr/>
        </p:nvSpPr>
        <p:spPr>
          <a:xfrm>
            <a:off x="711809" y="3893044"/>
            <a:ext cx="10341560" cy="2629562"/>
          </a:xfrm>
          <a:prstGeom prst="cloudCallout">
            <a:avLst>
              <a:gd name="adj1" fmla="val -33907"/>
              <a:gd name="adj2" fmla="val -5405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F34B945-0B92-9E1A-0264-9D8D504A49ED}"/>
              </a:ext>
            </a:extLst>
          </p:cNvPr>
          <p:cNvSpPr txBox="1"/>
          <p:nvPr/>
        </p:nvSpPr>
        <p:spPr>
          <a:xfrm>
            <a:off x="1854912" y="4476710"/>
            <a:ext cx="8682106" cy="79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Is it possible to </a:t>
            </a:r>
            <a:r>
              <a:rPr lang="en-US" altLang="zh-CN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comprehensively</a:t>
            </a: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 evaluate the stealthy hijacking risk introduced by the </a:t>
            </a:r>
            <a:r>
              <a:rPr lang="en-US" altLang="zh-CN" sz="2000" b="1" dirty="0">
                <a:latin typeface="Verdana" panose="020B0604030504040204" pitchFamily="34" charset="0"/>
                <a:ea typeface="Verdana" panose="020B0604030504040204" pitchFamily="34" charset="0"/>
              </a:rPr>
              <a:t>current</a:t>
            </a: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 ROV deployment?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1808BE1-63E1-5AE8-58A7-657BB37C5C11}"/>
              </a:ext>
            </a:extLst>
          </p:cNvPr>
          <p:cNvSpPr txBox="1"/>
          <p:nvPr/>
        </p:nvSpPr>
        <p:spPr>
          <a:xfrm>
            <a:off x="1854912" y="5268530"/>
            <a:ext cx="6942869" cy="807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000" b="1" dirty="0">
                <a:solidFill>
                  <a:srgbClr val="C00000"/>
                </a:solidFill>
                <a:ea typeface="Verdana" panose="020B0604030504040204" pitchFamily="34" charset="0"/>
              </a:rPr>
              <a:t>Challenges: Criteria to identify risk? Knowledge of routes?</a:t>
            </a:r>
          </a:p>
          <a:p>
            <a:pPr algn="r">
              <a:lnSpc>
                <a:spcPct val="120000"/>
              </a:lnSpc>
            </a:pPr>
            <a:r>
              <a:rPr lang="en-US" altLang="zh-CN" sz="2000" b="1" dirty="0">
                <a:solidFill>
                  <a:srgbClr val="C00000"/>
                </a:solidFill>
                <a:ea typeface="Verdana" panose="020B0604030504040204" pitchFamily="34" charset="0"/>
              </a:rPr>
              <a:t>Measurement of ROV deployment? ......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1652C1A-877A-9C9B-F01C-90CBCCA4226F}"/>
              </a:ext>
            </a:extLst>
          </p:cNvPr>
          <p:cNvSpPr txBox="1"/>
          <p:nvPr/>
        </p:nvSpPr>
        <p:spPr>
          <a:xfrm>
            <a:off x="5326346" y="1234681"/>
            <a:ext cx="65882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Use </a:t>
            </a:r>
            <a:r>
              <a:rPr lang="en-US" altLang="zh-CN" b="1" dirty="0"/>
              <a:t>CAIDA AS relationships</a:t>
            </a:r>
            <a:r>
              <a:rPr lang="en-US" altLang="zh-CN" dirty="0"/>
              <a:t> to reconstruct Internet topology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Use </a:t>
            </a:r>
            <a:r>
              <a:rPr lang="en-US" altLang="zh-CN" b="1" dirty="0"/>
              <a:t>APNIC, </a:t>
            </a:r>
            <a:r>
              <a:rPr lang="en-US" altLang="zh-CN" b="1" dirty="0" err="1"/>
              <a:t>RoVista</a:t>
            </a:r>
            <a:r>
              <a:rPr lang="en-US" altLang="zh-CN" b="1" dirty="0"/>
              <a:t>, Cloudflare</a:t>
            </a:r>
            <a:r>
              <a:rPr lang="en-US" altLang="zh-CN" dirty="0"/>
              <a:t> measurement to gain ROV deployment status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Perform BGP simulation on the topology and generate </a:t>
            </a:r>
            <a:r>
              <a:rPr lang="en-US" altLang="zh-CN" b="1" dirty="0"/>
              <a:t>all Internet-scale routes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dirty="0"/>
              <a:t>Thoroughly analyze </a:t>
            </a:r>
            <a:r>
              <a:rPr lang="en-US" altLang="zh-CN" b="1" dirty="0"/>
              <a:t>all possible “victim-target-hijacker” 3-tuple</a:t>
            </a:r>
            <a:r>
              <a:rPr lang="en-US" altLang="zh-CN" dirty="0"/>
              <a:t> to determine those at risk of stealthy BGP hijacking.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140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8A2D7-CC44-DD02-6443-1AFC47E4C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矩形 272">
            <a:extLst>
              <a:ext uri="{FF2B5EF4-FFF2-40B4-BE49-F238E27FC236}">
                <a16:creationId xmlns:a16="http://schemas.microsoft.com/office/drawing/2014/main" id="{C5640BAF-7E17-AF21-6294-F922CA67D207}"/>
              </a:ext>
            </a:extLst>
          </p:cNvPr>
          <p:cNvSpPr/>
          <p:nvPr/>
        </p:nvSpPr>
        <p:spPr>
          <a:xfrm>
            <a:off x="634929" y="5229054"/>
            <a:ext cx="10895132" cy="903449"/>
          </a:xfrm>
          <a:prstGeom prst="rect">
            <a:avLst/>
          </a:prstGeom>
          <a:solidFill>
            <a:schemeClr val="accent6">
              <a:lumMod val="20000"/>
              <a:lumOff val="80000"/>
              <a:alpha val="74118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buNone/>
            </a:pP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98AEA828-C97B-8511-D94B-8973AC722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8" y="300647"/>
            <a:ext cx="12073767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  <a:cs typeface="Verdana" panose="020B0604030504040204" pitchFamily="34" charset="0"/>
              </a:rPr>
              <a:t>Results: Overall Risk Level</a:t>
            </a:r>
            <a:endParaRPr lang="zh-CN" altLang="en-US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灯片编号占位符 7">
            <a:extLst>
              <a:ext uri="{FF2B5EF4-FFF2-40B4-BE49-F238E27FC236}">
                <a16:creationId xmlns:a16="http://schemas.microsoft.com/office/drawing/2014/main" id="{B6AAA71B-F737-8D73-0121-69BAC43A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32F160-3E7B-B85B-CD8F-E5E8AF9A3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6" y="1480539"/>
            <a:ext cx="2874470" cy="3139892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A321A3E8-1252-6049-D23D-1D1F3FBB3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153423"/>
              </p:ext>
            </p:extLst>
          </p:nvPr>
        </p:nvGraphicFramePr>
        <p:xfrm>
          <a:off x="4347507" y="1695833"/>
          <a:ext cx="718255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043">
                  <a:extLst>
                    <a:ext uri="{9D8B030D-6E8A-4147-A177-3AD203B41FA5}">
                      <a16:colId xmlns:a16="http://schemas.microsoft.com/office/drawing/2014/main" val="96684113"/>
                    </a:ext>
                  </a:extLst>
                </a:gridCol>
                <a:gridCol w="2655593">
                  <a:extLst>
                    <a:ext uri="{9D8B030D-6E8A-4147-A177-3AD203B41FA5}">
                      <a16:colId xmlns:a16="http://schemas.microsoft.com/office/drawing/2014/main" val="1497696822"/>
                    </a:ext>
                  </a:extLst>
                </a:gridCol>
                <a:gridCol w="2408917">
                  <a:extLst>
                    <a:ext uri="{9D8B030D-6E8A-4147-A177-3AD203B41FA5}">
                      <a16:colId xmlns:a16="http://schemas.microsoft.com/office/drawing/2014/main" val="4155299459"/>
                    </a:ext>
                  </a:extLst>
                </a:gridCol>
              </a:tblGrid>
              <a:tr h="207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Stealthy Hijacking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Sub-Prefix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Exact-Prefix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90366"/>
                  </a:ext>
                </a:extLst>
              </a:tr>
              <a:tr h="207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w/ ROV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0.104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0.001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111587"/>
                  </a:ext>
                </a:extLst>
              </a:tr>
              <a:tr h="207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w/o ROV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0.000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0.000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75598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40B925B8-8699-C9BB-00EC-0155D83E3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644179"/>
              </p:ext>
            </p:extLst>
          </p:nvPr>
        </p:nvGraphicFramePr>
        <p:xfrm>
          <a:off x="4347507" y="3217095"/>
          <a:ext cx="718255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043">
                  <a:extLst>
                    <a:ext uri="{9D8B030D-6E8A-4147-A177-3AD203B41FA5}">
                      <a16:colId xmlns:a16="http://schemas.microsoft.com/office/drawing/2014/main" val="96684113"/>
                    </a:ext>
                  </a:extLst>
                </a:gridCol>
                <a:gridCol w="2655593">
                  <a:extLst>
                    <a:ext uri="{9D8B030D-6E8A-4147-A177-3AD203B41FA5}">
                      <a16:colId xmlns:a16="http://schemas.microsoft.com/office/drawing/2014/main" val="1497696822"/>
                    </a:ext>
                  </a:extLst>
                </a:gridCol>
                <a:gridCol w="2408917">
                  <a:extLst>
                    <a:ext uri="{9D8B030D-6E8A-4147-A177-3AD203B41FA5}">
                      <a16:colId xmlns:a16="http://schemas.microsoft.com/office/drawing/2014/main" val="4155299459"/>
                    </a:ext>
                  </a:extLst>
                </a:gridCol>
              </a:tblGrid>
              <a:tr h="207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Direct Hijacking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Sub-Prefix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Exact-Prefix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90366"/>
                  </a:ext>
                </a:extLst>
              </a:tr>
              <a:tr h="207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w/ ROV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0.658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0.144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111587"/>
                  </a:ext>
                </a:extLst>
              </a:tr>
              <a:tr h="207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w/o ROV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0.986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tx1"/>
                          </a:solidFill>
                        </a:rPr>
                        <a:t>0.338</a:t>
                      </a:r>
                      <a:endParaRPr lang="zh-CN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755982"/>
                  </a:ext>
                </a:extLst>
              </a:tr>
            </a:tbl>
          </a:graphicData>
        </a:graphic>
      </p:graphicFrame>
      <p:sp>
        <p:nvSpPr>
          <p:cNvPr id="268" name="文本框 267">
            <a:extLst>
              <a:ext uri="{FF2B5EF4-FFF2-40B4-BE49-F238E27FC236}">
                <a16:creationId xmlns:a16="http://schemas.microsoft.com/office/drawing/2014/main" id="{9C6DF575-BF3A-3F36-1F55-91F097247E3C}"/>
              </a:ext>
            </a:extLst>
          </p:cNvPr>
          <p:cNvSpPr txBox="1"/>
          <p:nvPr/>
        </p:nvSpPr>
        <p:spPr>
          <a:xfrm>
            <a:off x="8054389" y="2118998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C00000"/>
                </a:solidFill>
              </a:rPr>
              <a:t>▲</a:t>
            </a:r>
            <a:r>
              <a:rPr lang="en-US" altLang="zh-CN" sz="1600" b="1" dirty="0">
                <a:solidFill>
                  <a:srgbClr val="C00000"/>
                </a:solidFill>
              </a:rPr>
              <a:t>0.104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69" name="文本框 268">
            <a:extLst>
              <a:ext uri="{FF2B5EF4-FFF2-40B4-BE49-F238E27FC236}">
                <a16:creationId xmlns:a16="http://schemas.microsoft.com/office/drawing/2014/main" id="{CF498D15-E45F-FE49-78B0-3C3176BA3CB6}"/>
              </a:ext>
            </a:extLst>
          </p:cNvPr>
          <p:cNvSpPr txBox="1"/>
          <p:nvPr/>
        </p:nvSpPr>
        <p:spPr>
          <a:xfrm>
            <a:off x="10566707" y="2118998"/>
            <a:ext cx="830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C00000"/>
                </a:solidFill>
              </a:rPr>
              <a:t>▲</a:t>
            </a:r>
            <a:r>
              <a:rPr lang="en-US" altLang="zh-CN" sz="1600" b="1" dirty="0">
                <a:solidFill>
                  <a:srgbClr val="C00000"/>
                </a:solidFill>
              </a:rPr>
              <a:t>0.001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70" name="文本框 269">
            <a:extLst>
              <a:ext uri="{FF2B5EF4-FFF2-40B4-BE49-F238E27FC236}">
                <a16:creationId xmlns:a16="http://schemas.microsoft.com/office/drawing/2014/main" id="{342B6C21-56BB-DFC3-FD7E-F87E6925BA70}"/>
              </a:ext>
            </a:extLst>
          </p:cNvPr>
          <p:cNvSpPr txBox="1"/>
          <p:nvPr/>
        </p:nvSpPr>
        <p:spPr>
          <a:xfrm>
            <a:off x="8054389" y="3640260"/>
            <a:ext cx="830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accent6"/>
                </a:solidFill>
              </a:rPr>
              <a:t>▼</a:t>
            </a:r>
            <a:r>
              <a:rPr lang="en-US" altLang="zh-CN" sz="1600" b="1" dirty="0">
                <a:solidFill>
                  <a:schemeClr val="accent6"/>
                </a:solidFill>
              </a:rPr>
              <a:t>0.328</a:t>
            </a:r>
            <a:endParaRPr lang="zh-CN" altLang="en-US" b="1" dirty="0">
              <a:solidFill>
                <a:schemeClr val="accent6"/>
              </a:solidFill>
            </a:endParaRPr>
          </a:p>
        </p:txBody>
      </p:sp>
      <p:sp>
        <p:nvSpPr>
          <p:cNvPr id="271" name="文本框 270">
            <a:extLst>
              <a:ext uri="{FF2B5EF4-FFF2-40B4-BE49-F238E27FC236}">
                <a16:creationId xmlns:a16="http://schemas.microsoft.com/office/drawing/2014/main" id="{D0CE6571-1EA2-A13A-5E18-E0E1C3F85710}"/>
              </a:ext>
            </a:extLst>
          </p:cNvPr>
          <p:cNvSpPr txBox="1"/>
          <p:nvPr/>
        </p:nvSpPr>
        <p:spPr>
          <a:xfrm>
            <a:off x="10566706" y="3640260"/>
            <a:ext cx="830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accent6"/>
                </a:solidFill>
              </a:rPr>
              <a:t>▼</a:t>
            </a:r>
            <a:r>
              <a:rPr lang="en-US" altLang="zh-CN" sz="1600" b="1" dirty="0">
                <a:solidFill>
                  <a:schemeClr val="accent6"/>
                </a:solidFill>
              </a:rPr>
              <a:t>0.194</a:t>
            </a:r>
            <a:endParaRPr lang="zh-CN" altLang="en-US" b="1" dirty="0">
              <a:solidFill>
                <a:schemeClr val="accent6"/>
              </a:solidFill>
            </a:endParaRPr>
          </a:p>
        </p:txBody>
      </p:sp>
      <p:sp>
        <p:nvSpPr>
          <p:cNvPr id="272" name="文本框 271">
            <a:extLst>
              <a:ext uri="{FF2B5EF4-FFF2-40B4-BE49-F238E27FC236}">
                <a16:creationId xmlns:a16="http://schemas.microsoft.com/office/drawing/2014/main" id="{6E03BE5E-4617-BC09-F173-0864DB1247CD}"/>
              </a:ext>
            </a:extLst>
          </p:cNvPr>
          <p:cNvSpPr txBox="1"/>
          <p:nvPr/>
        </p:nvSpPr>
        <p:spPr>
          <a:xfrm>
            <a:off x="648434" y="5265279"/>
            <a:ext cx="10895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#1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The overall success rate of stealthy hijacking increases from 0 to 10.4%, solely due to the partial ROV deployment in today’s Internet.</a:t>
            </a:r>
            <a:endParaRPr lang="zh-CN" alt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5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AEFA4-E873-521A-F582-FBEE98E11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矩形 272">
            <a:extLst>
              <a:ext uri="{FF2B5EF4-FFF2-40B4-BE49-F238E27FC236}">
                <a16:creationId xmlns:a16="http://schemas.microsoft.com/office/drawing/2014/main" id="{A70F51BB-FEA8-85C6-00A1-226BC0213F7C}"/>
              </a:ext>
            </a:extLst>
          </p:cNvPr>
          <p:cNvSpPr/>
          <p:nvPr/>
        </p:nvSpPr>
        <p:spPr>
          <a:xfrm>
            <a:off x="549876" y="4697669"/>
            <a:ext cx="5875767" cy="1834537"/>
          </a:xfrm>
          <a:prstGeom prst="rect">
            <a:avLst/>
          </a:prstGeom>
          <a:solidFill>
            <a:schemeClr val="accent6">
              <a:lumMod val="20000"/>
              <a:lumOff val="80000"/>
              <a:alpha val="74118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buNone/>
            </a:pP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FC4DB606-08A9-E0BD-0469-8ACF5CE1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8" y="300647"/>
            <a:ext cx="12073767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  <a:cs typeface="Verdana" panose="020B0604030504040204" pitchFamily="34" charset="0"/>
              </a:rPr>
              <a:t>Results: Aggregated Risk Level</a:t>
            </a:r>
            <a:endParaRPr lang="zh-CN" altLang="en-US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灯片编号占位符 7">
            <a:extLst>
              <a:ext uri="{FF2B5EF4-FFF2-40B4-BE49-F238E27FC236}">
                <a16:creationId xmlns:a16="http://schemas.microsoft.com/office/drawing/2014/main" id="{0F34ACB4-5EA6-4FDA-0C3A-B0DBC5E8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272" name="文本框 271">
            <a:extLst>
              <a:ext uri="{FF2B5EF4-FFF2-40B4-BE49-F238E27FC236}">
                <a16:creationId xmlns:a16="http://schemas.microsoft.com/office/drawing/2014/main" id="{EAD1AB3B-16FE-79A2-43C8-698892735C7E}"/>
              </a:ext>
            </a:extLst>
          </p:cNvPr>
          <p:cNvSpPr txBox="1"/>
          <p:nvPr/>
        </p:nvSpPr>
        <p:spPr>
          <a:xfrm>
            <a:off x="619586" y="4830107"/>
            <a:ext cx="5710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#2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Targeted stealthy hijacking has high success rates on specific AS pairs (up to 99.5%), while non-targeted one spreads risk more evenly (within 21.0%).</a:t>
            </a:r>
            <a:endParaRPr lang="zh-CN" altLang="en-US" sz="2400" dirty="0">
              <a:latin typeface="Cambria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B403B8-ADB1-19A5-F5D4-F1DA7424E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2" y="1042666"/>
            <a:ext cx="5543690" cy="31091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6BB4451-043C-3328-E19D-51323F00E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771" y="321034"/>
            <a:ext cx="4383883" cy="62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7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F3C60-D661-40E5-2CC8-F5776E51E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矩形 272">
            <a:extLst>
              <a:ext uri="{FF2B5EF4-FFF2-40B4-BE49-F238E27FC236}">
                <a16:creationId xmlns:a16="http://schemas.microsoft.com/office/drawing/2014/main" id="{8BDAE7F1-A27E-4A89-90A0-1C8C9B91E12F}"/>
              </a:ext>
            </a:extLst>
          </p:cNvPr>
          <p:cNvSpPr/>
          <p:nvPr/>
        </p:nvSpPr>
        <p:spPr>
          <a:xfrm>
            <a:off x="5475447" y="2835820"/>
            <a:ext cx="6196667" cy="1316056"/>
          </a:xfrm>
          <a:prstGeom prst="rect">
            <a:avLst/>
          </a:prstGeom>
          <a:solidFill>
            <a:schemeClr val="accent6">
              <a:lumMod val="20000"/>
              <a:lumOff val="80000"/>
              <a:alpha val="74118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buNone/>
            </a:pP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4267228D-6708-3360-F95D-ACA661CA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8" y="300647"/>
            <a:ext cx="12073767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  <a:cs typeface="Verdana" panose="020B0604030504040204" pitchFamily="34" charset="0"/>
              </a:rPr>
              <a:t>Results: Risk Distribution</a:t>
            </a:r>
            <a:endParaRPr lang="zh-CN" altLang="en-US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灯片编号占位符 7">
            <a:extLst>
              <a:ext uri="{FF2B5EF4-FFF2-40B4-BE49-F238E27FC236}">
                <a16:creationId xmlns:a16="http://schemas.microsoft.com/office/drawing/2014/main" id="{AC354941-91BD-1D5F-1782-5D2830F7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272" name="文本框 271">
            <a:extLst>
              <a:ext uri="{FF2B5EF4-FFF2-40B4-BE49-F238E27FC236}">
                <a16:creationId xmlns:a16="http://schemas.microsoft.com/office/drawing/2014/main" id="{5BB62F68-659E-6B47-30AC-D5F554085B06}"/>
              </a:ext>
            </a:extLst>
          </p:cNvPr>
          <p:cNvSpPr txBox="1"/>
          <p:nvPr/>
        </p:nvSpPr>
        <p:spPr>
          <a:xfrm>
            <a:off x="5584956" y="2893683"/>
            <a:ext cx="5957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#3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Stealthy hijacking risks typically follow an opposing trend to direct hijacking as</a:t>
            </a:r>
            <a:r>
              <a:rPr lang="zh-CN" altLang="en-US" sz="2400" dirty="0">
                <a:latin typeface="Cambria" panose="02040503050406030204" pitchFamily="18" charset="0"/>
                <a:ea typeface="Verdana" panose="020B0604030504040204" pitchFamily="34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ROV’s</a:t>
            </a:r>
            <a:r>
              <a:rPr lang="zh-CN" altLang="en-US" sz="2400" dirty="0">
                <a:latin typeface="Cambria" panose="02040503050406030204" pitchFamily="18" charset="0"/>
                <a:ea typeface="Verdana" panose="020B0604030504040204" pitchFamily="34" charset="0"/>
              </a:rPr>
              <a:t>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impact increases. </a:t>
            </a:r>
            <a:endParaRPr lang="zh-CN" altLang="en-US" sz="2400" dirty="0">
              <a:latin typeface="Cambria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A1043C5-9406-FE39-A3C9-4D680A25E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2" y="1039179"/>
            <a:ext cx="11152235" cy="156966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18E6EE2-490B-0B14-D41F-F208119D1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2" y="2726708"/>
            <a:ext cx="4640241" cy="391768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0030589-92CF-8F55-ADEE-46F2A6B5816B}"/>
              </a:ext>
            </a:extLst>
          </p:cNvPr>
          <p:cNvSpPr/>
          <p:nvPr/>
        </p:nvSpPr>
        <p:spPr>
          <a:xfrm>
            <a:off x="5475448" y="4490973"/>
            <a:ext cx="6196667" cy="2057661"/>
          </a:xfrm>
          <a:prstGeom prst="rect">
            <a:avLst/>
          </a:prstGeom>
          <a:solidFill>
            <a:schemeClr val="accent6">
              <a:lumMod val="20000"/>
              <a:lumOff val="80000"/>
              <a:alpha val="74118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buNone/>
            </a:pP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9B8C93C-3AF1-4D1D-3FE3-4E1CC85F0E2F}"/>
              </a:ext>
            </a:extLst>
          </p:cNvPr>
          <p:cNvSpPr txBox="1"/>
          <p:nvPr/>
        </p:nvSpPr>
        <p:spPr>
          <a:xfrm>
            <a:off x="5584956" y="4550307"/>
            <a:ext cx="5957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#4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Arguably, ASes most capable of hijacking are mainly in Europe and parts of North America. Victim-prone ASes are mainly in North America. Target-prone ASes are mainly in South America and South Asia.</a:t>
            </a:r>
            <a:endParaRPr lang="zh-CN" alt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90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668AF-7B11-6E9E-F5D0-2DC708305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9EB60EDA-2A96-AA7E-F86A-F7E4F249B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8" y="300647"/>
            <a:ext cx="12073767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  <a:cs typeface="Verdana" panose="020B0604030504040204" pitchFamily="34" charset="0"/>
              </a:rPr>
              <a:t>Results: Influencing Factors</a:t>
            </a:r>
            <a:endParaRPr lang="zh-CN" altLang="en-US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灯片编号占位符 7">
            <a:extLst>
              <a:ext uri="{FF2B5EF4-FFF2-40B4-BE49-F238E27FC236}">
                <a16:creationId xmlns:a16="http://schemas.microsoft.com/office/drawing/2014/main" id="{2BA48222-C4CA-91AD-1B85-1127047A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61C0FBA-F85D-304F-B683-03519D11E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3" y="1132113"/>
            <a:ext cx="4380143" cy="3843002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72862903-B2A4-A6D5-2D56-1C68FAAA403F}"/>
              </a:ext>
            </a:extLst>
          </p:cNvPr>
          <p:cNvGrpSpPr/>
          <p:nvPr/>
        </p:nvGrpSpPr>
        <p:grpSpPr>
          <a:xfrm>
            <a:off x="606827" y="5207151"/>
            <a:ext cx="4290569" cy="1315455"/>
            <a:chOff x="390282" y="4966232"/>
            <a:chExt cx="5076369" cy="1556375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792580A-FD6C-1FF6-C976-88FEFB596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282" y="4966232"/>
              <a:ext cx="1556374" cy="15563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4DA29CEA-7B3E-6387-3529-A715D8048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279" y="4966232"/>
              <a:ext cx="1556375" cy="15563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80269E3-4CEA-9D2C-493B-2C59CD887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0277" y="4966232"/>
              <a:ext cx="1556374" cy="1556374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3B3ACAFC-A2A3-1626-69D4-44F6481FF4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648" y="1097545"/>
            <a:ext cx="5476538" cy="2152422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1B897686-D755-E963-EB3A-51D4627FDD0C}"/>
              </a:ext>
            </a:extLst>
          </p:cNvPr>
          <p:cNvSpPr/>
          <p:nvPr/>
        </p:nvSpPr>
        <p:spPr>
          <a:xfrm>
            <a:off x="5475447" y="3520243"/>
            <a:ext cx="6196667" cy="1316056"/>
          </a:xfrm>
          <a:prstGeom prst="rect">
            <a:avLst/>
          </a:prstGeom>
          <a:solidFill>
            <a:schemeClr val="accent6">
              <a:lumMod val="20000"/>
              <a:lumOff val="80000"/>
              <a:alpha val="74118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buNone/>
            </a:pP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8590A06-C38A-3A6C-4970-EC6F76ED365D}"/>
              </a:ext>
            </a:extLst>
          </p:cNvPr>
          <p:cNvSpPr txBox="1"/>
          <p:nvPr/>
        </p:nvSpPr>
        <p:spPr>
          <a:xfrm>
            <a:off x="5584956" y="3578106"/>
            <a:ext cx="5957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#5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Among different features, cumulative statistics of AS hegemony exhibit highest quadratic correlation with the risk.</a:t>
            </a:r>
            <a:endParaRPr lang="zh-CN" altLang="en-US" sz="2400" dirty="0">
              <a:latin typeface="Cambria" panose="020405030504060302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7FD347F1-F6A9-507F-98B5-BD4A58BFD54E}"/>
              </a:ext>
            </a:extLst>
          </p:cNvPr>
          <p:cNvSpPr/>
          <p:nvPr/>
        </p:nvSpPr>
        <p:spPr>
          <a:xfrm>
            <a:off x="5475448" y="5175397"/>
            <a:ext cx="6196667" cy="1315454"/>
          </a:xfrm>
          <a:prstGeom prst="rect">
            <a:avLst/>
          </a:prstGeom>
          <a:solidFill>
            <a:schemeClr val="accent6">
              <a:lumMod val="20000"/>
              <a:lumOff val="80000"/>
              <a:alpha val="74118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buNone/>
            </a:pP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005CA26-678A-EB05-CB67-2D23295C27D4}"/>
              </a:ext>
            </a:extLst>
          </p:cNvPr>
          <p:cNvSpPr txBox="1"/>
          <p:nvPr/>
        </p:nvSpPr>
        <p:spPr>
          <a:xfrm>
            <a:off x="5584956" y="5234730"/>
            <a:ext cx="5957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>
                <a:latin typeface="Cambria" panose="02040503050406030204" pitchFamily="18" charset="0"/>
                <a:ea typeface="Cambria" panose="02040503050406030204" pitchFamily="18" charset="0"/>
              </a:rPr>
              <a:t>#6 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A small set of risk-critical and ROV-enabled ASes account for the majority of stealthy hijacking risk.</a:t>
            </a:r>
            <a:endParaRPr lang="zh-CN" alt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29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0E38D-8BDD-A847-980F-89572A751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B1E6D98-3FC3-9D71-BF38-4CCCD3F14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0647"/>
            <a:ext cx="10783020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</a:rPr>
              <a:t>Discussion &amp; Future Work</a:t>
            </a:r>
            <a:endParaRPr lang="zh-CN" altLang="en-US" sz="2800" dirty="0">
              <a:latin typeface="Verdana" panose="020B0604030504040204" pitchFamily="34" charset="0"/>
            </a:endParaRPr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C883BA99-5D2C-3344-FD52-97075C6DD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58" y="1239338"/>
            <a:ext cx="10980231" cy="516146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200" b="1" dirty="0">
                <a:cs typeface="Times New Roman" panose="02020603050405020304" pitchFamily="18" charset="0"/>
              </a:rPr>
              <a:t>Limitations of the approach</a:t>
            </a:r>
            <a:endParaRPr lang="en-US" altLang="zh-CN" sz="2200" b="1" baseline="30000" dirty="0"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cs typeface="Times New Roman" panose="02020603050405020304" pitchFamily="18" charset="0"/>
              </a:rPr>
              <a:t>Prefix-specific routing simulation?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cs typeface="Times New Roman" panose="02020603050405020304" pitchFamily="18" charset="0"/>
              </a:rPr>
              <a:t>Accuracy-coverage trade-off of ROV cross validation?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cs typeface="Times New Roman" panose="02020603050405020304" pitchFamily="18" charset="0"/>
              </a:rPr>
              <a:t>Complex routing policy?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200" b="1" dirty="0">
                <a:cs typeface="Times New Roman" panose="02020603050405020304" pitchFamily="18" charset="0"/>
              </a:rPr>
              <a:t>Potential practical application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cs typeface="Times New Roman" panose="02020603050405020304" pitchFamily="18" charset="0"/>
              </a:rPr>
              <a:t>For ISP operation: risk assessment before peering plans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cs typeface="Times New Roman" panose="02020603050405020304" pitchFamily="18" charset="0"/>
              </a:rPr>
              <a:t>To defend attacks: targeted probing, analysis with real-world routes, ……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200" b="1" dirty="0">
                <a:cs typeface="Times New Roman" panose="02020603050405020304" pitchFamily="18" charset="0"/>
              </a:rPr>
              <a:t>Risk countermeasures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cs typeface="Times New Roman" panose="02020603050405020304" pitchFamily="18" charset="0"/>
              </a:rPr>
              <a:t>Keep increasing RPKI/ROV deployment (as indicated in #3)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cs typeface="Times New Roman" panose="02020603050405020304" pitchFamily="18" charset="0"/>
              </a:rPr>
              <a:t>Co-analyzing routing data from multiple VP to identify inconsistencies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cs typeface="Times New Roman" panose="02020603050405020304" pitchFamily="18" charset="0"/>
              </a:rPr>
              <a:t>Collaboration among ROV-enabled ASes to share threat information</a:t>
            </a:r>
          </a:p>
          <a:p>
            <a:pPr lvl="1">
              <a:lnSpc>
                <a:spcPct val="100000"/>
              </a:lnSpc>
            </a:pPr>
            <a:r>
              <a:rPr lang="en-US" altLang="zh-CN" sz="2200" dirty="0">
                <a:cs typeface="Times New Roman" panose="02020603050405020304" pitchFamily="18" charset="0"/>
              </a:rPr>
              <a:t>Active blackholing on detecting stealthy hijacking (like in ROV++)</a:t>
            </a:r>
          </a:p>
        </p:txBody>
      </p:sp>
      <p:sp>
        <p:nvSpPr>
          <p:cNvPr id="15" name="灯片编号占位符 7">
            <a:extLst>
              <a:ext uri="{FF2B5EF4-FFF2-40B4-BE49-F238E27FC236}">
                <a16:creationId xmlns:a16="http://schemas.microsoft.com/office/drawing/2014/main" id="{6B4A5F42-B11C-70DA-BFC5-A6DD5143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4997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38B9CBB-CC65-F541-A011-B6CE4F56F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82" y="4408585"/>
            <a:ext cx="4116030" cy="21549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A138A4C-A0B7-2FB3-97FC-44759C9CA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88" y="4408584"/>
            <a:ext cx="4116030" cy="21549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0A8AE24D-7B98-E703-6279-E56E2F9F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0647"/>
            <a:ext cx="10783020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  <a:cs typeface="Verdana" panose="020B0604030504040204" pitchFamily="34" charset="0"/>
              </a:rPr>
              <a:t>Summary</a:t>
            </a:r>
            <a:endParaRPr lang="zh-CN" altLang="en-US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D4274F5-5C54-4C68-4CCD-EA37739DF2C7}"/>
              </a:ext>
            </a:extLst>
          </p:cNvPr>
          <p:cNvSpPr txBox="1"/>
          <p:nvPr/>
        </p:nvSpPr>
        <p:spPr>
          <a:xfrm>
            <a:off x="765075" y="1206492"/>
            <a:ext cx="521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Motivation: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 real-world case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9052FF3-7622-68CC-F179-441B41D20BE6}"/>
              </a:ext>
            </a:extLst>
          </p:cNvPr>
          <p:cNvSpPr txBox="1"/>
          <p:nvPr/>
        </p:nvSpPr>
        <p:spPr>
          <a:xfrm>
            <a:off x="6096000" y="1206492"/>
            <a:ext cx="521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Approach: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empirical + simulation-based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5CE6CA3-6AB8-E5CF-EF0F-2B1A0AD632CD}"/>
              </a:ext>
            </a:extLst>
          </p:cNvPr>
          <p:cNvSpPr txBox="1"/>
          <p:nvPr/>
        </p:nvSpPr>
        <p:spPr>
          <a:xfrm>
            <a:off x="846060" y="4039252"/>
            <a:ext cx="521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Evaluation: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seven takeaways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05874FD-87E1-EC63-E91C-603E1F1AAF59}"/>
              </a:ext>
            </a:extLst>
          </p:cNvPr>
          <p:cNvSpPr txBox="1"/>
          <p:nvPr/>
        </p:nvSpPr>
        <p:spPr>
          <a:xfrm>
            <a:off x="6132255" y="4039252"/>
            <a:ext cx="521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Discussion: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limitations &amp; future work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灯片编号占位符 7">
            <a:extLst>
              <a:ext uri="{FF2B5EF4-FFF2-40B4-BE49-F238E27FC236}">
                <a16:creationId xmlns:a16="http://schemas.microsoft.com/office/drawing/2014/main" id="{767D6399-80AB-7111-E50C-738CF07A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17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333D16C-D862-AAA9-E62D-75AC286D3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88" y="1585681"/>
            <a:ext cx="4116030" cy="21429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7500081-6EC9-14EE-D55B-1F4EB658AE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80" y="1575824"/>
            <a:ext cx="4116029" cy="21528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7577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A9B8428C-671C-AC2C-E812-20CB44FA69EE}"/>
              </a:ext>
            </a:extLst>
          </p:cNvPr>
          <p:cNvSpPr txBox="1"/>
          <p:nvPr/>
        </p:nvSpPr>
        <p:spPr>
          <a:xfrm>
            <a:off x="4731026" y="1283855"/>
            <a:ext cx="2729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you!</a:t>
            </a:r>
            <a:endParaRPr kumimoji="1" lang="zh-CN" altLang="en-US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5C9EAC5-C5B6-7729-BCF1-8CB426BAB19E}"/>
              </a:ext>
            </a:extLst>
          </p:cNvPr>
          <p:cNvSpPr txBox="1"/>
          <p:nvPr/>
        </p:nvSpPr>
        <p:spPr>
          <a:xfrm>
            <a:off x="1604071" y="2343301"/>
            <a:ext cx="9645787" cy="276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>
                <a:cs typeface="Calibri" panose="020F0502020204030204" pitchFamily="34" charset="0"/>
              </a:rPr>
              <a:t>Key Takeaways</a:t>
            </a:r>
            <a:endParaRPr lang="en-US" altLang="zh-CN" sz="2000" dirty="0"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cs typeface="Calibri" panose="020F0502020204030204" pitchFamily="34" charset="0"/>
              </a:rPr>
              <a:t>Partial ROV deployment introduces stealthy hijacking risks to the current Internet.</a:t>
            </a:r>
            <a:endParaRPr lang="x-none" altLang="en-US" dirty="0"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cs typeface="Calibri" panose="020F0502020204030204" pitchFamily="34" charset="0"/>
              </a:rPr>
              <a:t>R</a:t>
            </a:r>
            <a:r>
              <a:rPr lang="en-US" altLang="zh-CN" dirty="0">
                <a:cs typeface="Calibri" panose="020F0502020204030204" pitchFamily="34" charset="0"/>
              </a:rPr>
              <a:t>isk evaluation </a:t>
            </a:r>
            <a:r>
              <a:rPr lang="en-US" altLang="en-US" dirty="0">
                <a:cs typeface="Calibri" panose="020F0502020204030204" pitchFamily="34" charset="0"/>
              </a:rPr>
              <a:t>can be achieved with complete knowledge of routes and ROV deployment.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cs typeface="Calibri" panose="020F0502020204030204" pitchFamily="34" charset="0"/>
              </a:rPr>
              <a:t>O</a:t>
            </a:r>
            <a:r>
              <a:rPr lang="x-none" altLang="en-US" dirty="0">
                <a:cs typeface="Calibri" panose="020F0502020204030204" pitchFamily="34" charset="0"/>
              </a:rPr>
              <a:t>ur</a:t>
            </a:r>
            <a:r>
              <a:rPr lang="en-US" altLang="en-US" dirty="0">
                <a:cs typeface="Calibri" panose="020F0502020204030204" pitchFamily="34" charset="0"/>
              </a:rPr>
              <a:t> approach cross-validates multiple sources of ROV measurements and infers BGP routes.</a:t>
            </a:r>
            <a:endParaRPr lang="x-none" altLang="en-US" dirty="0"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cs typeface="Calibri" panose="020F0502020204030204" pitchFamily="34" charset="0"/>
              </a:rPr>
              <a:t>A </a:t>
            </a:r>
            <a:r>
              <a:rPr lang="en-US" altLang="zh-CN" dirty="0">
                <a:cs typeface="Calibri" panose="020F0502020204030204" pitchFamily="34" charset="0"/>
              </a:rPr>
              <a:t>10.4% success rate of stealthy hijacking is introduced by the current ROV deployment.</a:t>
            </a:r>
            <a:endParaRPr lang="en-US" altLang="en-US" dirty="0"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 b="1" dirty="0">
                <a:cs typeface="Calibri" panose="020F0502020204030204" pitchFamily="34" charset="0"/>
              </a:rPr>
              <a:t>Contact:  </a:t>
            </a:r>
            <a:r>
              <a:rPr lang="en-US" altLang="en-US" sz="2000" dirty="0">
                <a:cs typeface="Calibri" panose="020F0502020204030204" pitchFamily="34" charset="0"/>
                <a:hlinkClick r:id="rId3"/>
              </a:rPr>
              <a:t>yh-chen21@mails.tsinghua.edu.cn</a:t>
            </a:r>
            <a:r>
              <a:rPr lang="en-US" altLang="en-US" sz="2000" dirty="0">
                <a:cs typeface="Calibri" panose="020F0502020204030204" pitchFamily="34" charset="0"/>
              </a:rPr>
              <a:t> (Yihao Chen)</a:t>
            </a:r>
          </a:p>
          <a:p>
            <a:pPr algn="just">
              <a:lnSpc>
                <a:spcPct val="150000"/>
              </a:lnSpc>
            </a:pPr>
            <a:r>
              <a:rPr lang="en-US" altLang="en-US" sz="2000" b="1" dirty="0">
                <a:cs typeface="Calibri" panose="020F0502020204030204" pitchFamily="34" charset="0"/>
              </a:rPr>
              <a:t>Online Service: </a:t>
            </a:r>
            <a:r>
              <a:rPr lang="en-US" altLang="en-US" sz="2000" dirty="0">
                <a:cs typeface="Calibri" panose="020F0502020204030204" pitchFamily="34" charset="0"/>
                <a:hlinkClick r:id="rId4"/>
              </a:rPr>
              <a:t>https://yhchen.cn/stealthy-bgp-hijacking/</a:t>
            </a:r>
            <a:r>
              <a:rPr lang="en-US" altLang="en-US" sz="2000" dirty="0">
                <a:cs typeface="Calibri" panose="020F0502020204030204" pitchFamily="34" charset="0"/>
              </a:rPr>
              <a:t> </a:t>
            </a:r>
            <a:endParaRPr lang="en-US" altLang="en-US" sz="1600" dirty="0">
              <a:cs typeface="Calibri" panose="020F0502020204030204" pitchFamily="34" charset="0"/>
            </a:endParaRPr>
          </a:p>
        </p:txBody>
      </p:sp>
      <p:sp>
        <p:nvSpPr>
          <p:cNvPr id="5" name="标题 3">
            <a:extLst>
              <a:ext uri="{FF2B5EF4-FFF2-40B4-BE49-F238E27FC236}">
                <a16:creationId xmlns:a16="http://schemas.microsoft.com/office/drawing/2014/main" id="{266569EF-AC86-4D23-7025-5AB786D71DD8}"/>
              </a:ext>
            </a:extLst>
          </p:cNvPr>
          <p:cNvSpPr txBox="1">
            <a:spLocks/>
          </p:cNvSpPr>
          <p:nvPr/>
        </p:nvSpPr>
        <p:spPr>
          <a:xfrm>
            <a:off x="311700" y="300647"/>
            <a:ext cx="10783020" cy="62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latin typeface="Verdana" panose="020B0604030504040204" pitchFamily="34" charset="0"/>
                <a:cs typeface="Verdana" panose="020B0604030504040204" pitchFamily="34" charset="0"/>
              </a:rPr>
              <a:t>Q&amp;A</a:t>
            </a:r>
            <a:endParaRPr lang="zh-CN" altLang="en-US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灯片编号占位符 7">
            <a:extLst>
              <a:ext uri="{FF2B5EF4-FFF2-40B4-BE49-F238E27FC236}">
                <a16:creationId xmlns:a16="http://schemas.microsoft.com/office/drawing/2014/main" id="{F69A615C-938B-81B1-50BE-C050913A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4579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A8AE24D-7B98-E703-6279-E56E2F9F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8" y="300647"/>
            <a:ext cx="12073767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  <a:cs typeface="Verdana" panose="020B0604030504040204" pitchFamily="34" charset="0"/>
              </a:rPr>
              <a:t>Appendix: Simulation-Based Analysis Workflow</a:t>
            </a:r>
            <a:endParaRPr lang="zh-CN" altLang="en-US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灯片编号占位符 7">
            <a:extLst>
              <a:ext uri="{FF2B5EF4-FFF2-40B4-BE49-F238E27FC236}">
                <a16:creationId xmlns:a16="http://schemas.microsoft.com/office/drawing/2014/main" id="{553F21B4-AA85-A441-BD36-69A94A80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19</a:t>
            </a:fld>
            <a:endParaRPr lang="zh-CN" altLang="en-US" dirty="0"/>
          </a:p>
        </p:txBody>
      </p:sp>
      <p:grpSp>
        <p:nvGrpSpPr>
          <p:cNvPr id="269" name="组合 268">
            <a:extLst>
              <a:ext uri="{FF2B5EF4-FFF2-40B4-BE49-F238E27FC236}">
                <a16:creationId xmlns:a16="http://schemas.microsoft.com/office/drawing/2014/main" id="{01B0CB7F-7D81-9319-94F1-4978781C213E}"/>
              </a:ext>
            </a:extLst>
          </p:cNvPr>
          <p:cNvGrpSpPr>
            <a:grpSpLocks noChangeAspect="1"/>
          </p:cNvGrpSpPr>
          <p:nvPr/>
        </p:nvGrpSpPr>
        <p:grpSpPr>
          <a:xfrm>
            <a:off x="92295" y="1321164"/>
            <a:ext cx="12007409" cy="4882809"/>
            <a:chOff x="-24447" y="1299258"/>
            <a:chExt cx="12184697" cy="4954905"/>
          </a:xfrm>
        </p:grpSpPr>
        <p:sp>
          <p:nvSpPr>
            <p:cNvPr id="12" name="Rectangles 363">
              <a:extLst>
                <a:ext uri="{FF2B5EF4-FFF2-40B4-BE49-F238E27FC236}">
                  <a16:creationId xmlns:a16="http://schemas.microsoft.com/office/drawing/2014/main" id="{A788BFD9-4444-74B3-1EAA-5180DF2542EB}"/>
                </a:ext>
              </a:extLst>
            </p:cNvPr>
            <p:cNvSpPr/>
            <p:nvPr/>
          </p:nvSpPr>
          <p:spPr>
            <a:xfrm>
              <a:off x="8547100" y="4504103"/>
              <a:ext cx="3515995" cy="150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3">
              <a:extLst>
                <a:ext uri="{FF2B5EF4-FFF2-40B4-BE49-F238E27FC236}">
                  <a16:creationId xmlns:a16="http://schemas.microsoft.com/office/drawing/2014/main" id="{2E8DB483-6214-644F-9410-9BE413527699}"/>
                </a:ext>
              </a:extLst>
            </p:cNvPr>
            <p:cNvCxnSpPr>
              <a:stCxn id="51" idx="0"/>
            </p:cNvCxnSpPr>
            <p:nvPr/>
          </p:nvCxnSpPr>
          <p:spPr>
            <a:xfrm flipH="1" flipV="1">
              <a:off x="10854690" y="2184448"/>
              <a:ext cx="74295" cy="476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19" descr="2">
              <a:extLst>
                <a:ext uri="{FF2B5EF4-FFF2-40B4-BE49-F238E27FC236}">
                  <a16:creationId xmlns:a16="http://schemas.microsoft.com/office/drawing/2014/main" id="{AFF2F641-A1DB-EBAE-D459-0D8778474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rcRect t="2514" b="28622"/>
            <a:stretch>
              <a:fillRect/>
            </a:stretch>
          </p:blipFill>
          <p:spPr>
            <a:xfrm>
              <a:off x="10844530" y="1854248"/>
              <a:ext cx="775970" cy="462915"/>
            </a:xfrm>
            <a:prstGeom prst="rect">
              <a:avLst/>
            </a:prstGeom>
          </p:spPr>
        </p:pic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552B27F0-5682-4584-5DDB-6ED1602D468A}"/>
                </a:ext>
              </a:extLst>
            </p:cNvPr>
            <p:cNvSpPr/>
            <p:nvPr/>
          </p:nvSpPr>
          <p:spPr>
            <a:xfrm>
              <a:off x="95885" y="4060873"/>
              <a:ext cx="8081645" cy="2193290"/>
            </a:xfrm>
            <a:prstGeom prst="roundRect">
              <a:avLst>
                <a:gd name="adj" fmla="val 3382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 Box 208">
              <a:extLst>
                <a:ext uri="{FF2B5EF4-FFF2-40B4-BE49-F238E27FC236}">
                  <a16:creationId xmlns:a16="http://schemas.microsoft.com/office/drawing/2014/main" id="{7C64D8B2-86D0-876A-FA3E-8635362F6441}"/>
                </a:ext>
              </a:extLst>
            </p:cNvPr>
            <p:cNvSpPr txBox="1"/>
            <p:nvPr/>
          </p:nvSpPr>
          <p:spPr>
            <a:xfrm>
              <a:off x="6765925" y="3447463"/>
              <a:ext cx="1464310" cy="312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x-none" altLang="en-US" sz="160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malicious reach</a:t>
              </a:r>
            </a:p>
          </p:txBody>
        </p:sp>
        <p:pic>
          <p:nvPicPr>
            <p:cNvPr id="18" name="Picture 91" descr="1">
              <a:extLst>
                <a:ext uri="{FF2B5EF4-FFF2-40B4-BE49-F238E27FC236}">
                  <a16:creationId xmlns:a16="http://schemas.microsoft.com/office/drawing/2014/main" id="{4DBBB7DD-96B0-5380-3C9B-42396B289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250" y="1623108"/>
              <a:ext cx="467360" cy="46736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9" name="Text Box 145">
              <a:extLst>
                <a:ext uri="{FF2B5EF4-FFF2-40B4-BE49-F238E27FC236}">
                  <a16:creationId xmlns:a16="http://schemas.microsoft.com/office/drawing/2014/main" id="{0672BFD2-44A2-6B8C-7053-013E00FE10C7}"/>
                </a:ext>
              </a:extLst>
            </p:cNvPr>
            <p:cNvSpPr txBox="1"/>
            <p:nvPr/>
          </p:nvSpPr>
          <p:spPr>
            <a:xfrm>
              <a:off x="-24447" y="2092373"/>
              <a:ext cx="70612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altLang="en-US" sz="1400">
                  <a:latin typeface="Times New Roman" panose="02020603050405020304" charset="0"/>
                  <a:cs typeface="Times New Roman" panose="02020603050405020304" charset="0"/>
                </a:rPr>
                <a:t>AS Rel.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1" name="Table 82">
                  <a:extLst>
                    <a:ext uri="{FF2B5EF4-FFF2-40B4-BE49-F238E27FC236}">
                      <a16:creationId xmlns:a16="http://schemas.microsoft.com/office/drawing/2014/main" id="{576BAD5C-2626-D7B4-17C7-28F39688771A}"/>
                    </a:ext>
                  </a:extLst>
                </p:cNvPr>
                <p:cNvGraphicFramePr/>
                <p:nvPr/>
              </p:nvGraphicFramePr>
              <p:xfrm>
                <a:off x="2050415" y="4714923"/>
                <a:ext cx="1041311" cy="108190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28270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27635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129540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127635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</a:tblGrid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13398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13271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13271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  <a:tr h="13398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4"/>
                        </a:ext>
                      </a:extLst>
                    </a:tr>
                    <a:tr h="13398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5"/>
                        </a:ext>
                      </a:extLst>
                    </a:tr>
                    <a:tr h="13208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6"/>
                        </a:ext>
                      </a:extLst>
                    </a:tr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7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21" name="Table 82">
                  <a:extLst>
                    <a:ext uri="{FF2B5EF4-FFF2-40B4-BE49-F238E27FC236}">
                      <a16:creationId xmlns:a16="http://schemas.microsoft.com/office/drawing/2014/main" id="{576BAD5C-2626-D7B4-17C7-28F39688771A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811704296"/>
                    </p:ext>
                  </p:extLst>
                </p:nvPr>
              </p:nvGraphicFramePr>
              <p:xfrm>
                <a:off x="2050415" y="4714923"/>
                <a:ext cx="1041311" cy="108190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28270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27635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129540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127635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</a:tblGrid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13398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13271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13271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  <a:tr h="13398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4"/>
                        </a:ext>
                      </a:extLst>
                    </a:tr>
                    <a:tr h="13398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5"/>
                        </a:ext>
                      </a:extLst>
                    </a:tr>
                    <a:tr h="13208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6"/>
                        </a:ext>
                      </a:extLst>
                    </a:tr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7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22" name="Text Box 1">
              <a:extLst>
                <a:ext uri="{FF2B5EF4-FFF2-40B4-BE49-F238E27FC236}">
                  <a16:creationId xmlns:a16="http://schemas.microsoft.com/office/drawing/2014/main" id="{CE703B60-98EA-F249-D8BE-F10E680F2B21}"/>
                </a:ext>
              </a:extLst>
            </p:cNvPr>
            <p:cNvSpPr txBox="1"/>
            <p:nvPr/>
          </p:nvSpPr>
          <p:spPr>
            <a:xfrm>
              <a:off x="6884353" y="2329228"/>
              <a:ext cx="1226820" cy="312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x-none" altLang="en-US" sz="1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benign reach</a:t>
              </a:r>
            </a:p>
          </p:txBody>
        </p:sp>
        <p:sp>
          <p:nvSpPr>
            <p:cNvPr id="23" name="Text Box 215">
              <a:extLst>
                <a:ext uri="{FF2B5EF4-FFF2-40B4-BE49-F238E27FC236}">
                  <a16:creationId xmlns:a16="http://schemas.microsoft.com/office/drawing/2014/main" id="{D0936EE6-0F52-D8DB-2686-D50908092EBC}"/>
                </a:ext>
              </a:extLst>
            </p:cNvPr>
            <p:cNvSpPr txBox="1"/>
            <p:nvPr/>
          </p:nvSpPr>
          <p:spPr>
            <a:xfrm>
              <a:off x="1982789" y="5774103"/>
              <a:ext cx="1160145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x-none" altLang="en-US" sz="16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init</a:t>
              </a:r>
              <a:r>
                <a:rPr lang="en-US" altLang="x-none" sz="16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i</a:t>
              </a:r>
              <a:r>
                <a:rPr lang="x-none" altLang="en-US" sz="16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al states</a:t>
              </a:r>
              <a:endParaRPr lang="x-none" altLang="en-US" sz="1600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230">
                  <a:extLst>
                    <a:ext uri="{FF2B5EF4-FFF2-40B4-BE49-F238E27FC236}">
                      <a16:creationId xmlns:a16="http://schemas.microsoft.com/office/drawing/2014/main" id="{B4B69808-156F-7EE0-B896-E097FE5A6C57}"/>
                    </a:ext>
                  </a:extLst>
                </p:cNvPr>
                <p:cNvSpPr txBox="1"/>
                <p:nvPr/>
              </p:nvSpPr>
              <p:spPr>
                <a:xfrm>
                  <a:off x="3271520" y="5087668"/>
                  <a:ext cx="1932305" cy="3092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x-none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x-none" sz="14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altLang="x-none" sz="14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𝑻</m:t>
                            </m:r>
                            <m:r>
                              <a:rPr lang="en-US" altLang="x-none" sz="1400" b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+</m:t>
                            </m:r>
                            <m:r>
                              <a:rPr lang="en-US" altLang="x-none" sz="1400" b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altLang="x-none" sz="14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←</m:t>
                        </m:r>
                        <m:r>
                          <a:rPr lang="en-US" altLang="x-none" sz="14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𝒖𝒑𝒅𝒂𝒕𝒆</m:t>
                        </m:r>
                        <m:r>
                          <a:rPr lang="en-US" altLang="x-none" sz="14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x-none" sz="14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𝑳</m:t>
                        </m:r>
                        <m:r>
                          <a:rPr lang="en-US" altLang="x-none" sz="1400" b="1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x-none" sz="1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x-none" sz="14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en-US" altLang="x-none" sz="14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𝑻</m:t>
                            </m:r>
                            <m:r>
                              <a:rPr lang="en-US" altLang="x-none" sz="1400" b="1" i="1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altLang="x-none" sz="1200" b="1" i="1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endParaRPr>
                </a:p>
              </p:txBody>
            </p:sp>
          </mc:Choice>
          <mc:Fallback xmlns="">
            <p:sp>
              <p:nvSpPr>
                <p:cNvPr id="24" name="Text Box 230">
                  <a:extLst>
                    <a:ext uri="{FF2B5EF4-FFF2-40B4-BE49-F238E27FC236}">
                      <a16:creationId xmlns:a16="http://schemas.microsoft.com/office/drawing/2014/main" id="{B4B69808-156F-7EE0-B896-E097FE5A6C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1520" y="5087668"/>
                  <a:ext cx="1932305" cy="309245"/>
                </a:xfrm>
                <a:prstGeom prst="rect">
                  <a:avLst/>
                </a:prstGeom>
                <a:blipFill>
                  <a:blip r:embed="rId5"/>
                  <a:stretch>
                    <a:fillRect l="-321" b="-16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Elbow Connector 239">
              <a:extLst>
                <a:ext uri="{FF2B5EF4-FFF2-40B4-BE49-F238E27FC236}">
                  <a16:creationId xmlns:a16="http://schemas.microsoft.com/office/drawing/2014/main" id="{F2924080-7F08-1277-6417-1083DBC5B57D}"/>
                </a:ext>
              </a:extLst>
            </p:cNvPr>
            <p:cNvCxnSpPr/>
            <p:nvPr/>
          </p:nvCxnSpPr>
          <p:spPr>
            <a:xfrm rot="16200000" flipH="1">
              <a:off x="4234180" y="4401868"/>
              <a:ext cx="6985" cy="1456055"/>
            </a:xfrm>
            <a:prstGeom prst="bentConnector3">
              <a:avLst>
                <a:gd name="adj1" fmla="val -3409091"/>
              </a:avLst>
            </a:prstGeom>
            <a:ln w="15875" cap="rnd" cmpd="sng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242">
              <a:extLst>
                <a:ext uri="{FF2B5EF4-FFF2-40B4-BE49-F238E27FC236}">
                  <a16:creationId xmlns:a16="http://schemas.microsoft.com/office/drawing/2014/main" id="{AA6FD7BB-9E48-DA1E-45E0-1AF66F2EB57D}"/>
                </a:ext>
              </a:extLst>
            </p:cNvPr>
            <p:cNvSpPr txBox="1"/>
            <p:nvPr/>
          </p:nvSpPr>
          <p:spPr>
            <a:xfrm>
              <a:off x="3584259" y="5638848"/>
              <a:ext cx="1306195" cy="485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x-none" sz="1600">
                  <a:latin typeface="Times New Roman" panose="02020603050405020304" charset="0"/>
                  <a:cs typeface="Times New Roman" panose="02020603050405020304" charset="0"/>
                </a:rPr>
                <a:t>iterative</a:t>
              </a:r>
            </a:p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x-none" sz="1600">
                  <a:latin typeface="Times New Roman" panose="02020603050405020304" charset="0"/>
                  <a:cs typeface="Times New Roman" panose="02020603050405020304" charset="0"/>
                </a:rPr>
                <a:t>matrix update</a:t>
              </a:r>
            </a:p>
          </p:txBody>
        </p:sp>
        <p:sp>
          <p:nvSpPr>
            <p:cNvPr id="27" name="Right Arrow 248">
              <a:extLst>
                <a:ext uri="{FF2B5EF4-FFF2-40B4-BE49-F238E27FC236}">
                  <a16:creationId xmlns:a16="http://schemas.microsoft.com/office/drawing/2014/main" id="{AAF29D6E-3874-DAEF-39C8-45D0D85DCCB7}"/>
                </a:ext>
              </a:extLst>
            </p:cNvPr>
            <p:cNvSpPr/>
            <p:nvPr/>
          </p:nvSpPr>
          <p:spPr>
            <a:xfrm>
              <a:off x="3183890" y="5156248"/>
              <a:ext cx="108585" cy="17716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Box 252">
              <a:extLst>
                <a:ext uri="{FF2B5EF4-FFF2-40B4-BE49-F238E27FC236}">
                  <a16:creationId xmlns:a16="http://schemas.microsoft.com/office/drawing/2014/main" id="{4C37194F-8FCD-F9A9-443F-FFDE600CDF56}"/>
                </a:ext>
              </a:extLst>
            </p:cNvPr>
            <p:cNvSpPr txBox="1"/>
            <p:nvPr/>
          </p:nvSpPr>
          <p:spPr>
            <a:xfrm>
              <a:off x="33021" y="3891328"/>
              <a:ext cx="3221990" cy="3683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x-none" altLang="en-US">
                  <a:latin typeface="Times New Roman" panose="02020603050405020304" charset="0"/>
                  <a:cs typeface="Times New Roman" panose="02020603050405020304" charset="0"/>
                </a:rPr>
                <a:t>    Matrix-Based BGP Simulation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9" name="Table 250">
                  <a:extLst>
                    <a:ext uri="{FF2B5EF4-FFF2-40B4-BE49-F238E27FC236}">
                      <a16:creationId xmlns:a16="http://schemas.microsoft.com/office/drawing/2014/main" id="{CC8839DB-7575-2AFF-2218-9024502E40D5}"/>
                    </a:ext>
                  </a:extLst>
                </p:cNvPr>
                <p:cNvGraphicFramePr/>
                <p:nvPr/>
              </p:nvGraphicFramePr>
              <p:xfrm>
                <a:off x="5368925" y="4716193"/>
                <a:ext cx="1041311" cy="1080618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2890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27635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28905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27635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</a:tblGrid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rgbClr val="DEC2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13208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rgbClr val="DEC2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rgbClr val="DEC2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4"/>
                        </a:ext>
                      </a:extLst>
                    </a:tr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rgbClr val="DEC2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5"/>
                        </a:ext>
                      </a:extLst>
                    </a:tr>
                    <a:tr h="13271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6"/>
                        </a:ext>
                      </a:extLst>
                    </a:tr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7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29" name="Table 250">
                  <a:extLst>
                    <a:ext uri="{FF2B5EF4-FFF2-40B4-BE49-F238E27FC236}">
                      <a16:creationId xmlns:a16="http://schemas.microsoft.com/office/drawing/2014/main" id="{CC8839DB-7575-2AFF-2218-9024502E40D5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929621430"/>
                    </p:ext>
                  </p:extLst>
                </p:nvPr>
              </p:nvGraphicFramePr>
              <p:xfrm>
                <a:off x="5368925" y="4716193"/>
                <a:ext cx="1041311" cy="1080618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2890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27635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28905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27635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</a:tblGrid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rgbClr val="DEC2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13208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rgbClr val="DEC2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rgbClr val="DEC2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4"/>
                        </a:ext>
                      </a:extLst>
                    </a:tr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rgbClr val="DEC2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4">
                              <a:lumMod val="7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5"/>
                        </a:ext>
                      </a:extLst>
                    </a:tr>
                    <a:tr h="13271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6"/>
                        </a:ext>
                      </a:extLst>
                    </a:tr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7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30" name="Text Box 251">
              <a:extLst>
                <a:ext uri="{FF2B5EF4-FFF2-40B4-BE49-F238E27FC236}">
                  <a16:creationId xmlns:a16="http://schemas.microsoft.com/office/drawing/2014/main" id="{44D24EC8-8E57-6511-B09B-FD602BF37B1B}"/>
                </a:ext>
              </a:extLst>
            </p:cNvPr>
            <p:cNvSpPr txBox="1"/>
            <p:nvPr/>
          </p:nvSpPr>
          <p:spPr>
            <a:xfrm>
              <a:off x="5397183" y="5788708"/>
              <a:ext cx="1058545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x-none" altLang="en-US" sz="1600">
                  <a:latin typeface="Times New Roman" panose="02020603050405020304" charset="0"/>
                  <a:cs typeface="Times New Roman" panose="02020603050405020304" charset="0"/>
                </a:rPr>
                <a:t>final states</a:t>
              </a:r>
              <a:endParaRPr lang="x-none" altLang="en-US" sz="1600" i="1"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31" name="Text Box 146">
              <a:extLst>
                <a:ext uri="{FF2B5EF4-FFF2-40B4-BE49-F238E27FC236}">
                  <a16:creationId xmlns:a16="http://schemas.microsoft.com/office/drawing/2014/main" id="{B76DCC38-9AA4-320C-53D9-B814E4A47ED7}"/>
                </a:ext>
              </a:extLst>
            </p:cNvPr>
            <p:cNvSpPr txBox="1"/>
            <p:nvPr/>
          </p:nvSpPr>
          <p:spPr>
            <a:xfrm>
              <a:off x="-24130" y="3511598"/>
              <a:ext cx="982345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altLang="en-US" sz="1400">
                  <a:latin typeface="Times New Roman" panose="02020603050405020304" charset="0"/>
                  <a:cs typeface="Times New Roman" panose="02020603050405020304" charset="0"/>
                </a:rPr>
                <a:t>ROV</a:t>
              </a:r>
              <a:r>
                <a:rPr lang="en-US" altLang="x-none" sz="140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x-none" altLang="en-US" sz="1400">
                  <a:latin typeface="Times New Roman" panose="02020603050405020304" charset="0"/>
                  <a:cs typeface="Times New Roman" panose="02020603050405020304" charset="0"/>
                </a:rPr>
                <a:t>meas.</a:t>
              </a:r>
            </a:p>
          </p:txBody>
        </p:sp>
        <p:pic>
          <p:nvPicPr>
            <p:cNvPr id="32" name="Picture 23" descr="1">
              <a:extLst>
                <a:ext uri="{FF2B5EF4-FFF2-40B4-BE49-F238E27FC236}">
                  <a16:creationId xmlns:a16="http://schemas.microsoft.com/office/drawing/2014/main" id="{986D8684-6D72-D295-4EFA-01B471525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570" y="2745153"/>
              <a:ext cx="433070" cy="464185"/>
            </a:xfrm>
            <a:prstGeom prst="rect">
              <a:avLst/>
            </a:prstGeom>
          </p:spPr>
        </p:pic>
        <p:pic>
          <p:nvPicPr>
            <p:cNvPr id="33" name="Picture 24" descr="1">
              <a:extLst>
                <a:ext uri="{FF2B5EF4-FFF2-40B4-BE49-F238E27FC236}">
                  <a16:creationId xmlns:a16="http://schemas.microsoft.com/office/drawing/2014/main" id="{7648BCC1-8677-36DC-860E-CB1FE4B4F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75176"/>
            <a:stretch>
              <a:fillRect/>
            </a:stretch>
          </p:blipFill>
          <p:spPr>
            <a:xfrm>
              <a:off x="175260" y="3230293"/>
              <a:ext cx="307975" cy="307975"/>
            </a:xfrm>
            <a:prstGeom prst="rect">
              <a:avLst/>
            </a:prstGeom>
          </p:spPr>
        </p:pic>
        <p:pic>
          <p:nvPicPr>
            <p:cNvPr id="34" name="Picture 33" descr="1">
              <a:extLst>
                <a:ext uri="{FF2B5EF4-FFF2-40B4-BE49-F238E27FC236}">
                  <a16:creationId xmlns:a16="http://schemas.microsoft.com/office/drawing/2014/main" id="{95163132-3E47-CB7B-5088-C9678B3C0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7309" t="25739" r="8113" b="32737"/>
            <a:stretch>
              <a:fillRect/>
            </a:stretch>
          </p:blipFill>
          <p:spPr>
            <a:xfrm>
              <a:off x="95250" y="2512743"/>
              <a:ext cx="473710" cy="232410"/>
            </a:xfrm>
            <a:prstGeom prst="rect">
              <a:avLst/>
            </a:prstGeom>
          </p:spPr>
        </p:pic>
        <p:sp>
          <p:nvSpPr>
            <p:cNvPr id="35" name="Right Arrow 37">
              <a:extLst>
                <a:ext uri="{FF2B5EF4-FFF2-40B4-BE49-F238E27FC236}">
                  <a16:creationId xmlns:a16="http://schemas.microsoft.com/office/drawing/2014/main" id="{A23CF0E8-B5FF-0CAC-60DE-CBFA8EE86FB6}"/>
                </a:ext>
              </a:extLst>
            </p:cNvPr>
            <p:cNvSpPr/>
            <p:nvPr/>
          </p:nvSpPr>
          <p:spPr>
            <a:xfrm>
              <a:off x="5184775" y="5152438"/>
              <a:ext cx="108585" cy="17716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75">
              <a:extLst>
                <a:ext uri="{FF2B5EF4-FFF2-40B4-BE49-F238E27FC236}">
                  <a16:creationId xmlns:a16="http://schemas.microsoft.com/office/drawing/2014/main" id="{9718BD8C-B75E-BD59-18EA-59A79E3C34AD}"/>
                </a:ext>
              </a:extLst>
            </p:cNvPr>
            <p:cNvSpPr/>
            <p:nvPr/>
          </p:nvSpPr>
          <p:spPr>
            <a:xfrm>
              <a:off x="1186180" y="1480233"/>
              <a:ext cx="6991350" cy="2312670"/>
            </a:xfrm>
            <a:prstGeom prst="roundRect">
              <a:avLst>
                <a:gd name="adj" fmla="val 3349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e 76">
              <a:extLst>
                <a:ext uri="{FF2B5EF4-FFF2-40B4-BE49-F238E27FC236}">
                  <a16:creationId xmlns:a16="http://schemas.microsoft.com/office/drawing/2014/main" id="{0EC2DCC3-D7D9-8BDF-2A50-21466919784F}"/>
                </a:ext>
              </a:extLst>
            </p:cNvPr>
            <p:cNvSpPr/>
            <p:nvPr/>
          </p:nvSpPr>
          <p:spPr>
            <a:xfrm>
              <a:off x="6652260" y="2156508"/>
              <a:ext cx="267335" cy="914400"/>
            </a:xfrm>
            <a:prstGeom prst="leftBrace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85">
              <a:extLst>
                <a:ext uri="{FF2B5EF4-FFF2-40B4-BE49-F238E27FC236}">
                  <a16:creationId xmlns:a16="http://schemas.microsoft.com/office/drawing/2014/main" id="{E9F66DF1-3EF4-F3F6-120A-A29034634DA0}"/>
                </a:ext>
              </a:extLst>
            </p:cNvPr>
            <p:cNvCxnSpPr/>
            <p:nvPr/>
          </p:nvCxnSpPr>
          <p:spPr>
            <a:xfrm flipV="1">
              <a:off x="609600" y="2077133"/>
              <a:ext cx="564515" cy="63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94">
              <a:extLst>
                <a:ext uri="{FF2B5EF4-FFF2-40B4-BE49-F238E27FC236}">
                  <a16:creationId xmlns:a16="http://schemas.microsoft.com/office/drawing/2014/main" id="{C5E75FD1-03BC-4382-866A-BED38441D991}"/>
                </a:ext>
              </a:extLst>
            </p:cNvPr>
            <p:cNvSpPr/>
            <p:nvPr/>
          </p:nvSpPr>
          <p:spPr>
            <a:xfrm>
              <a:off x="8448675" y="1476423"/>
              <a:ext cx="3711575" cy="4777105"/>
            </a:xfrm>
            <a:prstGeom prst="roundRect">
              <a:avLst>
                <a:gd name="adj" fmla="val 1847"/>
              </a:avLst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 Box 100">
              <a:extLst>
                <a:ext uri="{FF2B5EF4-FFF2-40B4-BE49-F238E27FC236}">
                  <a16:creationId xmlns:a16="http://schemas.microsoft.com/office/drawing/2014/main" id="{9720E093-6239-EADE-3C01-65C9725BB241}"/>
                </a:ext>
              </a:extLst>
            </p:cNvPr>
            <p:cNvSpPr txBox="1"/>
            <p:nvPr/>
          </p:nvSpPr>
          <p:spPr>
            <a:xfrm>
              <a:off x="8538845" y="1832023"/>
              <a:ext cx="1081405" cy="48514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lnSpc>
                  <a:spcPct val="80000"/>
                </a:lnSpc>
              </a:pPr>
              <a:r>
                <a:rPr lang="x-none" altLang="en-US" sz="16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benign route set</a:t>
              </a:r>
            </a:p>
          </p:txBody>
        </p:sp>
        <p:sp>
          <p:nvSpPr>
            <p:cNvPr id="41" name="Text Box 101">
              <a:extLst>
                <a:ext uri="{FF2B5EF4-FFF2-40B4-BE49-F238E27FC236}">
                  <a16:creationId xmlns:a16="http://schemas.microsoft.com/office/drawing/2014/main" id="{4B595322-6996-A535-09DE-D7246DDE91F7}"/>
                </a:ext>
              </a:extLst>
            </p:cNvPr>
            <p:cNvSpPr txBox="1"/>
            <p:nvPr/>
          </p:nvSpPr>
          <p:spPr>
            <a:xfrm>
              <a:off x="8538845" y="2682288"/>
              <a:ext cx="1082040" cy="48514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lnSpc>
                  <a:spcPct val="80000"/>
                </a:lnSpc>
              </a:pPr>
              <a:r>
                <a:rPr lang="x-none" altLang="en-US" sz="1600" b="1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malicious</a:t>
              </a:r>
            </a:p>
            <a:p>
              <a:pPr algn="ctr" fontAlgn="auto">
                <a:lnSpc>
                  <a:spcPct val="80000"/>
                </a:lnSpc>
              </a:pPr>
              <a:r>
                <a:rPr lang="x-none" altLang="en-US" sz="1600" b="1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route set</a:t>
              </a:r>
            </a:p>
          </p:txBody>
        </p:sp>
        <p:sp>
          <p:nvSpPr>
            <p:cNvPr id="42" name="Oval 103">
              <a:extLst>
                <a:ext uri="{FF2B5EF4-FFF2-40B4-BE49-F238E27FC236}">
                  <a16:creationId xmlns:a16="http://schemas.microsoft.com/office/drawing/2014/main" id="{EBB85B91-6AC4-CBF1-3AA2-D6B04DDC9CB6}"/>
                </a:ext>
              </a:extLst>
            </p:cNvPr>
            <p:cNvSpPr/>
            <p:nvPr/>
          </p:nvSpPr>
          <p:spPr>
            <a:xfrm>
              <a:off x="10401810" y="2059431"/>
              <a:ext cx="197576" cy="19763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x-none" alt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Oval 104">
              <a:extLst>
                <a:ext uri="{FF2B5EF4-FFF2-40B4-BE49-F238E27FC236}">
                  <a16:creationId xmlns:a16="http://schemas.microsoft.com/office/drawing/2014/main" id="{21C4FCB2-383F-EF59-4B0C-A607642D791C}"/>
                </a:ext>
              </a:extLst>
            </p:cNvPr>
            <p:cNvSpPr/>
            <p:nvPr/>
          </p:nvSpPr>
          <p:spPr>
            <a:xfrm>
              <a:off x="10756140" y="2059431"/>
              <a:ext cx="197576" cy="19763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x-none" alt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105">
              <a:extLst>
                <a:ext uri="{FF2B5EF4-FFF2-40B4-BE49-F238E27FC236}">
                  <a16:creationId xmlns:a16="http://schemas.microsoft.com/office/drawing/2014/main" id="{7FDF9BDD-6E0D-6A4C-C086-281334A8AB31}"/>
                </a:ext>
              </a:extLst>
            </p:cNvPr>
            <p:cNvSpPr/>
            <p:nvPr/>
          </p:nvSpPr>
          <p:spPr>
            <a:xfrm>
              <a:off x="11494645" y="2065781"/>
              <a:ext cx="197576" cy="19763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x-none" alt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 Box 107">
              <a:extLst>
                <a:ext uri="{FF2B5EF4-FFF2-40B4-BE49-F238E27FC236}">
                  <a16:creationId xmlns:a16="http://schemas.microsoft.com/office/drawing/2014/main" id="{CD0C7C4F-EF4A-C1E9-885E-B22917F70CB8}"/>
                </a:ext>
              </a:extLst>
            </p:cNvPr>
            <p:cNvSpPr txBox="1"/>
            <p:nvPr/>
          </p:nvSpPr>
          <p:spPr>
            <a:xfrm>
              <a:off x="9841230" y="2235523"/>
              <a:ext cx="589915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x-none" altLang="en-US" sz="1200" b="1">
                  <a:latin typeface="Times New Roman" panose="02020603050405020304" charset="0"/>
                  <a:cs typeface="Times New Roman" panose="02020603050405020304" charset="0"/>
                </a:rPr>
                <a:t>Victim</a:t>
              </a:r>
            </a:p>
          </p:txBody>
        </p:sp>
        <p:cxnSp>
          <p:nvCxnSpPr>
            <p:cNvPr id="46" name="Straight Connector 109">
              <a:extLst>
                <a:ext uri="{FF2B5EF4-FFF2-40B4-BE49-F238E27FC236}">
                  <a16:creationId xmlns:a16="http://schemas.microsoft.com/office/drawing/2014/main" id="{01806BB3-A5CA-C595-D422-E8CA44CD4E09}"/>
                </a:ext>
              </a:extLst>
            </p:cNvPr>
            <p:cNvCxnSpPr>
              <a:stCxn id="43" idx="2"/>
              <a:endCxn id="42" idx="6"/>
            </p:cNvCxnSpPr>
            <p:nvPr/>
          </p:nvCxnSpPr>
          <p:spPr>
            <a:xfrm flipH="1">
              <a:off x="10599420" y="2158413"/>
              <a:ext cx="1568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110">
              <a:extLst>
                <a:ext uri="{FF2B5EF4-FFF2-40B4-BE49-F238E27FC236}">
                  <a16:creationId xmlns:a16="http://schemas.microsoft.com/office/drawing/2014/main" id="{73C594D4-3603-792C-78B9-9B88C8A222A2}"/>
                </a:ext>
              </a:extLst>
            </p:cNvPr>
            <p:cNvCxnSpPr>
              <a:stCxn id="44" idx="2"/>
              <a:endCxn id="43" idx="6"/>
            </p:cNvCxnSpPr>
            <p:nvPr/>
          </p:nvCxnSpPr>
          <p:spPr>
            <a:xfrm flipH="1" flipV="1">
              <a:off x="10953750" y="2158413"/>
              <a:ext cx="541020" cy="635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234" descr="5">
              <a:extLst>
                <a:ext uri="{FF2B5EF4-FFF2-40B4-BE49-F238E27FC236}">
                  <a16:creationId xmlns:a16="http://schemas.microsoft.com/office/drawing/2014/main" id="{44BEC39B-E132-8516-0C3F-6BBA6C37B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583670" y="2145713"/>
              <a:ext cx="179070" cy="17907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 Box 112">
              <a:extLst>
                <a:ext uri="{FF2B5EF4-FFF2-40B4-BE49-F238E27FC236}">
                  <a16:creationId xmlns:a16="http://schemas.microsoft.com/office/drawing/2014/main" id="{5777BE71-D38C-C100-9DCE-5DFAD43DB237}"/>
                </a:ext>
              </a:extLst>
            </p:cNvPr>
            <p:cNvSpPr txBox="1"/>
            <p:nvPr/>
          </p:nvSpPr>
          <p:spPr>
            <a:xfrm>
              <a:off x="11395710" y="2259018"/>
              <a:ext cx="583565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x-none" altLang="en-US" sz="1200" b="1">
                  <a:latin typeface="Times New Roman" panose="02020603050405020304" charset="0"/>
                  <a:cs typeface="Times New Roman" panose="02020603050405020304" charset="0"/>
                </a:rPr>
                <a:t>Target</a:t>
              </a:r>
            </a:p>
          </p:txBody>
        </p:sp>
        <p:pic>
          <p:nvPicPr>
            <p:cNvPr id="50" name="Picture 118" descr="2">
              <a:extLst>
                <a:ext uri="{FF2B5EF4-FFF2-40B4-BE49-F238E27FC236}">
                  <a16:creationId xmlns:a16="http://schemas.microsoft.com/office/drawing/2014/main" id="{C5CC6031-6B58-388E-8902-24A51221D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20000"/>
            </a:blip>
            <a:srcRect t="2514" b="28622"/>
            <a:stretch>
              <a:fillRect/>
            </a:stretch>
          </p:blipFill>
          <p:spPr>
            <a:xfrm>
              <a:off x="10918825" y="2456228"/>
              <a:ext cx="775970" cy="462915"/>
            </a:xfrm>
            <a:prstGeom prst="rect">
              <a:avLst/>
            </a:prstGeom>
          </p:spPr>
        </p:pic>
        <p:sp>
          <p:nvSpPr>
            <p:cNvPr id="51" name="Oval 119">
              <a:extLst>
                <a:ext uri="{FF2B5EF4-FFF2-40B4-BE49-F238E27FC236}">
                  <a16:creationId xmlns:a16="http://schemas.microsoft.com/office/drawing/2014/main" id="{3F77C494-F220-49AF-BBF7-FA20835046A8}"/>
                </a:ext>
              </a:extLst>
            </p:cNvPr>
            <p:cNvSpPr/>
            <p:nvPr/>
          </p:nvSpPr>
          <p:spPr>
            <a:xfrm>
              <a:off x="10830435" y="2661411"/>
              <a:ext cx="197576" cy="19763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x-none" alt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val 120">
              <a:extLst>
                <a:ext uri="{FF2B5EF4-FFF2-40B4-BE49-F238E27FC236}">
                  <a16:creationId xmlns:a16="http://schemas.microsoft.com/office/drawing/2014/main" id="{1BB0B5A3-1534-C1A1-BB1C-DDCB2EFCC086}"/>
                </a:ext>
              </a:extLst>
            </p:cNvPr>
            <p:cNvSpPr/>
            <p:nvPr/>
          </p:nvSpPr>
          <p:spPr>
            <a:xfrm>
              <a:off x="11568940" y="2667761"/>
              <a:ext cx="197576" cy="19763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x-none" alt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Picture 228" descr="3">
              <a:extLst>
                <a:ext uri="{FF2B5EF4-FFF2-40B4-BE49-F238E27FC236}">
                  <a16:creationId xmlns:a16="http://schemas.microsoft.com/office/drawing/2014/main" id="{B2EC851B-E6D9-45FA-6B97-FF5BEBA8B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657965" y="2715943"/>
              <a:ext cx="193040" cy="1930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Text Box 122">
              <a:extLst>
                <a:ext uri="{FF2B5EF4-FFF2-40B4-BE49-F238E27FC236}">
                  <a16:creationId xmlns:a16="http://schemas.microsoft.com/office/drawing/2014/main" id="{4DABD86E-5F88-8F74-F080-05197D102B5B}"/>
                </a:ext>
              </a:extLst>
            </p:cNvPr>
            <p:cNvSpPr txBox="1"/>
            <p:nvPr/>
          </p:nvSpPr>
          <p:spPr>
            <a:xfrm>
              <a:off x="11364595" y="2847663"/>
              <a:ext cx="734060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x-none" altLang="en-US" sz="1200" b="1">
                  <a:latin typeface="Times New Roman" panose="02020603050405020304" charset="0"/>
                  <a:cs typeface="Times New Roman" panose="02020603050405020304" charset="0"/>
                </a:rPr>
                <a:t>Hijacker</a:t>
              </a:r>
            </a:p>
          </p:txBody>
        </p:sp>
        <p:cxnSp>
          <p:nvCxnSpPr>
            <p:cNvPr id="55" name="Straight Connector 125">
              <a:extLst>
                <a:ext uri="{FF2B5EF4-FFF2-40B4-BE49-F238E27FC236}">
                  <a16:creationId xmlns:a16="http://schemas.microsoft.com/office/drawing/2014/main" id="{378EF832-3090-5AB2-34A6-2614EB0FB35A}"/>
                </a:ext>
              </a:extLst>
            </p:cNvPr>
            <p:cNvCxnSpPr>
              <a:stCxn id="52" idx="2"/>
              <a:endCxn id="51" idx="6"/>
            </p:cNvCxnSpPr>
            <p:nvPr/>
          </p:nvCxnSpPr>
          <p:spPr>
            <a:xfrm flipH="1" flipV="1">
              <a:off x="11028045" y="2760393"/>
              <a:ext cx="541020" cy="635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127">
              <a:extLst>
                <a:ext uri="{FF2B5EF4-FFF2-40B4-BE49-F238E27FC236}">
                  <a16:creationId xmlns:a16="http://schemas.microsoft.com/office/drawing/2014/main" id="{9389FC0F-366C-D539-9484-47290CB1828A}"/>
                </a:ext>
              </a:extLst>
            </p:cNvPr>
            <p:cNvSpPr/>
            <p:nvPr/>
          </p:nvSpPr>
          <p:spPr>
            <a:xfrm>
              <a:off x="9965690" y="2036493"/>
              <a:ext cx="1866900" cy="287655"/>
            </a:xfrm>
            <a:prstGeom prst="round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7" name="Table 2">
                  <a:extLst>
                    <a:ext uri="{FF2B5EF4-FFF2-40B4-BE49-F238E27FC236}">
                      <a16:creationId xmlns:a16="http://schemas.microsoft.com/office/drawing/2014/main" id="{CA34FF35-02AA-E000-7B43-E7768E0E78F6}"/>
                    </a:ext>
                  </a:extLst>
                </p:cNvPr>
                <p:cNvGraphicFramePr/>
                <p:nvPr/>
              </p:nvGraphicFramePr>
              <p:xfrm>
                <a:off x="2050415" y="4714923"/>
                <a:ext cx="1041311" cy="108190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28270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27635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129540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127635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</a:tblGrid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13398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13271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13271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  <a:tr h="13398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4"/>
                        </a:ext>
                      </a:extLst>
                    </a:tr>
                    <a:tr h="13398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5"/>
                        </a:ext>
                      </a:extLst>
                    </a:tr>
                    <a:tr h="13208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6"/>
                        </a:ext>
                      </a:extLst>
                    </a:tr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7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57" name="Table 2">
                  <a:extLst>
                    <a:ext uri="{FF2B5EF4-FFF2-40B4-BE49-F238E27FC236}">
                      <a16:creationId xmlns:a16="http://schemas.microsoft.com/office/drawing/2014/main" id="{CA34FF35-02AA-E000-7B43-E7768E0E78F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969229912"/>
                    </p:ext>
                  </p:extLst>
                </p:nvPr>
              </p:nvGraphicFramePr>
              <p:xfrm>
                <a:off x="2050415" y="4714923"/>
                <a:ext cx="1041311" cy="1081907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28270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27635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129540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127635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</a:tblGrid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13398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13271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13271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  <a:tr h="13398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4"/>
                        </a:ext>
                      </a:extLst>
                    </a:tr>
                    <a:tr h="133985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5"/>
                        </a:ext>
                      </a:extLst>
                    </a:tr>
                    <a:tr h="13208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6"/>
                        </a:ext>
                      </a:extLst>
                    </a:tr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x-none" alt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+mn-ea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5">
                              <a:lumMod val="75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6">
                              <a:lumMod val="50000"/>
                            </a:schemeClr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7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58" name="Table 3">
                  <a:extLst>
                    <a:ext uri="{FF2B5EF4-FFF2-40B4-BE49-F238E27FC236}">
                      <a16:creationId xmlns:a16="http://schemas.microsoft.com/office/drawing/2014/main" id="{7D1247C6-DF3C-4915-8E6A-451DB0B308D0}"/>
                    </a:ext>
                  </a:extLst>
                </p:cNvPr>
                <p:cNvGraphicFramePr/>
                <p:nvPr/>
              </p:nvGraphicFramePr>
              <p:xfrm>
                <a:off x="2501265" y="4388533"/>
                <a:ext cx="130164" cy="135319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28270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</a:tblGrid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58" name="Table 3">
                  <a:extLst>
                    <a:ext uri="{FF2B5EF4-FFF2-40B4-BE49-F238E27FC236}">
                      <a16:creationId xmlns:a16="http://schemas.microsoft.com/office/drawing/2014/main" id="{7D1247C6-DF3C-4915-8E6A-451DB0B308D0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491850910"/>
                    </p:ext>
                  </p:extLst>
                </p:nvPr>
              </p:nvGraphicFramePr>
              <p:xfrm>
                <a:off x="2501265" y="4388533"/>
                <a:ext cx="130164" cy="135319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28270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</a:tblGrid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noFill/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59" name="Text Box 5">
              <a:extLst>
                <a:ext uri="{FF2B5EF4-FFF2-40B4-BE49-F238E27FC236}">
                  <a16:creationId xmlns:a16="http://schemas.microsoft.com/office/drawing/2014/main" id="{C42ED812-1DFD-9CD6-C8A5-103EA85EF746}"/>
                </a:ext>
              </a:extLst>
            </p:cNvPr>
            <p:cNvSpPr txBox="1"/>
            <p:nvPr/>
          </p:nvSpPr>
          <p:spPr>
            <a:xfrm>
              <a:off x="2629535" y="4317413"/>
              <a:ext cx="513080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x-none" altLang="en-US" sz="12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None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0" name="Table 8">
                  <a:extLst>
                    <a:ext uri="{FF2B5EF4-FFF2-40B4-BE49-F238E27FC236}">
                      <a16:creationId xmlns:a16="http://schemas.microsoft.com/office/drawing/2014/main" id="{CB9FDAD7-C8A8-5456-EA15-4B94EC55DEE3}"/>
                    </a:ext>
                  </a:extLst>
                </p:cNvPr>
                <p:cNvGraphicFramePr/>
                <p:nvPr/>
              </p:nvGraphicFramePr>
              <p:xfrm>
                <a:off x="3329305" y="4388533"/>
                <a:ext cx="389847" cy="135319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2763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</a:tblGrid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rgbClr val="BF9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rgbClr val="DEC200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60" name="Table 8">
                  <a:extLst>
                    <a:ext uri="{FF2B5EF4-FFF2-40B4-BE49-F238E27FC236}">
                      <a16:creationId xmlns:a16="http://schemas.microsoft.com/office/drawing/2014/main" id="{CB9FDAD7-C8A8-5456-EA15-4B94EC55DEE3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544453241"/>
                    </p:ext>
                  </p:extLst>
                </p:nvPr>
              </p:nvGraphicFramePr>
              <p:xfrm>
                <a:off x="3329305" y="4388533"/>
                <a:ext cx="389847" cy="135319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2763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</a:tblGrid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chemeClr val="accent4">
                              <a:lumMod val="50000"/>
                            </a:schemeClr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rgbClr val="BF900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rgbClr val="DEC200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61" name="Text Box 9">
              <a:extLst>
                <a:ext uri="{FF2B5EF4-FFF2-40B4-BE49-F238E27FC236}">
                  <a16:creationId xmlns:a16="http://schemas.microsoft.com/office/drawing/2014/main" id="{DFCE5F78-6677-CF9A-9769-182E1B5D9A1E}"/>
                </a:ext>
              </a:extLst>
            </p:cNvPr>
            <p:cNvSpPr txBox="1"/>
            <p:nvPr/>
          </p:nvSpPr>
          <p:spPr>
            <a:xfrm>
              <a:off x="3713480" y="4317413"/>
              <a:ext cx="445135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x-none" altLang="en-US" sz="12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C2P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2" name="Table 11">
                  <a:extLst>
                    <a:ext uri="{FF2B5EF4-FFF2-40B4-BE49-F238E27FC236}">
                      <a16:creationId xmlns:a16="http://schemas.microsoft.com/office/drawing/2014/main" id="{9465D1A1-67DF-00E6-5DBD-3633875ED4A0}"/>
                    </a:ext>
                  </a:extLst>
                </p:cNvPr>
                <p:cNvGraphicFramePr/>
                <p:nvPr/>
              </p:nvGraphicFramePr>
              <p:xfrm>
                <a:off x="4380865" y="4388533"/>
                <a:ext cx="259683" cy="135319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2763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</a:tblGrid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rgbClr val="2F5597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rgbClr val="8FAADC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62" name="Table 11">
                  <a:extLst>
                    <a:ext uri="{FF2B5EF4-FFF2-40B4-BE49-F238E27FC236}">
                      <a16:creationId xmlns:a16="http://schemas.microsoft.com/office/drawing/2014/main" id="{9465D1A1-67DF-00E6-5DBD-3633875ED4A0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147930134"/>
                    </p:ext>
                  </p:extLst>
                </p:nvPr>
              </p:nvGraphicFramePr>
              <p:xfrm>
                <a:off x="4380865" y="4388533"/>
                <a:ext cx="259683" cy="135319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2763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</a:tblGrid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rgbClr val="2F5597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rgbClr val="8FAADC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63" name="Text Box 12">
              <a:extLst>
                <a:ext uri="{FF2B5EF4-FFF2-40B4-BE49-F238E27FC236}">
                  <a16:creationId xmlns:a16="http://schemas.microsoft.com/office/drawing/2014/main" id="{33404800-9269-7EA7-1A18-65528D7F9E8B}"/>
                </a:ext>
              </a:extLst>
            </p:cNvPr>
            <p:cNvSpPr txBox="1"/>
            <p:nvPr/>
          </p:nvSpPr>
          <p:spPr>
            <a:xfrm>
              <a:off x="4636770" y="4317413"/>
              <a:ext cx="427990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x-none" altLang="en-US" sz="12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P2P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4" name="Table 13">
                  <a:extLst>
                    <a:ext uri="{FF2B5EF4-FFF2-40B4-BE49-F238E27FC236}">
                      <a16:creationId xmlns:a16="http://schemas.microsoft.com/office/drawing/2014/main" id="{03D69401-BCB4-268F-B4D9-894D59EC5776}"/>
                    </a:ext>
                  </a:extLst>
                </p:cNvPr>
                <p:cNvGraphicFramePr/>
                <p:nvPr/>
              </p:nvGraphicFramePr>
              <p:xfrm>
                <a:off x="5263515" y="4388533"/>
                <a:ext cx="259683" cy="135319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2763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</a:tblGrid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rgbClr val="385723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rgbClr val="548235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64" name="Table 13">
                  <a:extLst>
                    <a:ext uri="{FF2B5EF4-FFF2-40B4-BE49-F238E27FC236}">
                      <a16:creationId xmlns:a16="http://schemas.microsoft.com/office/drawing/2014/main" id="{03D69401-BCB4-268F-B4D9-894D59EC577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242921431"/>
                    </p:ext>
                  </p:extLst>
                </p:nvPr>
              </p:nvGraphicFramePr>
              <p:xfrm>
                <a:off x="5263515" y="4388533"/>
                <a:ext cx="259683" cy="135319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12763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28270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</a:tblGrid>
                    <a:tr h="133350"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rgbClr val="385723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algn="ctr">
                              <a:buNone/>
                            </a:pPr>
                            <a:endParaRPr lang="en-US" sz="700" b="1">
                              <a:latin typeface="Arial" panose="020B0604020202020204" pitchFamily="34" charset="0"/>
                              <a:cs typeface="Arial" panose="020B0604020202020204" pitchFamily="34" charset="0"/>
                            </a:endParaRPr>
                          </a:p>
                        </a:txBody>
                        <a:tcPr marL="0" marR="0" marT="0" marB="0" anchor="ctr">
                          <a:lnL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L>
                          <a:lnR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R>
                          <a:lnT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T>
                          <a:lnB w="19050">
                            <a:solidFill>
                              <a:schemeClr val="bg1">
                                <a:lumMod val="50000"/>
                              </a:schemeClr>
                            </a:solidFill>
                            <a:prstDash val="solid"/>
                          </a:lnB>
                          <a:lnTlToBr>
                            <a:noFill/>
                          </a:lnTlToBr>
                          <a:lnBlToTr>
                            <a:noFill/>
                          </a:lnBlToTr>
                          <a:solidFill>
                            <a:srgbClr val="548235"/>
                          </a:solid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65" name="Text Box 14">
              <a:extLst>
                <a:ext uri="{FF2B5EF4-FFF2-40B4-BE49-F238E27FC236}">
                  <a16:creationId xmlns:a16="http://schemas.microsoft.com/office/drawing/2014/main" id="{2525B24C-FAF1-B6BC-5992-5DCF6F97CB62}"/>
                </a:ext>
              </a:extLst>
            </p:cNvPr>
            <p:cNvSpPr txBox="1"/>
            <p:nvPr/>
          </p:nvSpPr>
          <p:spPr>
            <a:xfrm>
              <a:off x="5519420" y="4317413"/>
              <a:ext cx="445135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x-none" altLang="en-US" sz="12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P2C</a:t>
              </a:r>
            </a:p>
          </p:txBody>
        </p:sp>
        <p:cxnSp>
          <p:nvCxnSpPr>
            <p:cNvPr id="66" name="Straight Connector 17">
              <a:extLst>
                <a:ext uri="{FF2B5EF4-FFF2-40B4-BE49-F238E27FC236}">
                  <a16:creationId xmlns:a16="http://schemas.microsoft.com/office/drawing/2014/main" id="{EE2F1D5E-7B39-DCAC-9E0E-14FD7B5D1AD7}"/>
                </a:ext>
              </a:extLst>
            </p:cNvPr>
            <p:cNvCxnSpPr/>
            <p:nvPr/>
          </p:nvCxnSpPr>
          <p:spPr>
            <a:xfrm>
              <a:off x="2458085" y="4602528"/>
              <a:ext cx="345694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18">
              <a:extLst>
                <a:ext uri="{FF2B5EF4-FFF2-40B4-BE49-F238E27FC236}">
                  <a16:creationId xmlns:a16="http://schemas.microsoft.com/office/drawing/2014/main" id="{238C4648-0495-C449-EF3E-F49C928DCEB1}"/>
                </a:ext>
              </a:extLst>
            </p:cNvPr>
            <p:cNvCxnSpPr/>
            <p:nvPr/>
          </p:nvCxnSpPr>
          <p:spPr>
            <a:xfrm flipV="1">
              <a:off x="609600" y="3149013"/>
              <a:ext cx="573405" cy="63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4">
              <a:extLst>
                <a:ext uri="{FF2B5EF4-FFF2-40B4-BE49-F238E27FC236}">
                  <a16:creationId xmlns:a16="http://schemas.microsoft.com/office/drawing/2014/main" id="{96B5EE81-B172-F8BC-227D-B0A9D5A00FB0}"/>
                </a:ext>
              </a:extLst>
            </p:cNvPr>
            <p:cNvSpPr/>
            <p:nvPr/>
          </p:nvSpPr>
          <p:spPr>
            <a:xfrm>
              <a:off x="10037320" y="2059431"/>
              <a:ext cx="197576" cy="19763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x-none" alt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9" name="Straight Connector 7">
              <a:extLst>
                <a:ext uri="{FF2B5EF4-FFF2-40B4-BE49-F238E27FC236}">
                  <a16:creationId xmlns:a16="http://schemas.microsoft.com/office/drawing/2014/main" id="{F34E2EEB-387E-A91F-B63C-3D84A1A9D620}"/>
                </a:ext>
              </a:extLst>
            </p:cNvPr>
            <p:cNvCxnSpPr>
              <a:stCxn id="42" idx="2"/>
              <a:endCxn id="68" idx="6"/>
            </p:cNvCxnSpPr>
            <p:nvPr/>
          </p:nvCxnSpPr>
          <p:spPr>
            <a:xfrm flipH="1">
              <a:off x="10234930" y="2158413"/>
              <a:ext cx="16700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15" descr="1">
              <a:extLst>
                <a:ext uri="{FF2B5EF4-FFF2-40B4-BE49-F238E27FC236}">
                  <a16:creationId xmlns:a16="http://schemas.microsoft.com/office/drawing/2014/main" id="{BB60FA86-DFEF-79D4-4DD3-F0242FB6C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428960" y="2102256"/>
              <a:ext cx="295309" cy="295398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1" name="Text Box 16">
              <a:extLst>
                <a:ext uri="{FF2B5EF4-FFF2-40B4-BE49-F238E27FC236}">
                  <a16:creationId xmlns:a16="http://schemas.microsoft.com/office/drawing/2014/main" id="{D0F54154-6449-4D93-634F-F1F09D6A3D37}"/>
                </a:ext>
              </a:extLst>
            </p:cNvPr>
            <p:cNvSpPr txBox="1"/>
            <p:nvPr/>
          </p:nvSpPr>
          <p:spPr>
            <a:xfrm>
              <a:off x="10244455" y="1825313"/>
              <a:ext cx="521335" cy="275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x-none" altLang="en-US" sz="1200" b="1">
                  <a:latin typeface="Times New Roman" panose="02020603050405020304" charset="0"/>
                  <a:cs typeface="Times New Roman" panose="02020603050405020304" charset="0"/>
                </a:rPr>
                <a:t>ROV</a:t>
              </a:r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D010D579-3875-BA7C-D59A-0CA341B3AC12}"/>
                </a:ext>
              </a:extLst>
            </p:cNvPr>
            <p:cNvSpPr/>
            <p:nvPr/>
          </p:nvSpPr>
          <p:spPr>
            <a:xfrm>
              <a:off x="10707370" y="1999663"/>
              <a:ext cx="1210310" cy="906780"/>
            </a:xfrm>
            <a:custGeom>
              <a:avLst/>
              <a:gdLst>
                <a:gd name="connisteX0" fmla="*/ 0 w 1210310"/>
                <a:gd name="connsiteY0" fmla="*/ 0 h 906780"/>
                <a:gd name="connisteX1" fmla="*/ 245110 w 1210310"/>
                <a:gd name="connsiteY1" fmla="*/ 0 h 906780"/>
                <a:gd name="connisteX2" fmla="*/ 342265 w 1210310"/>
                <a:gd name="connsiteY2" fmla="*/ 630555 h 906780"/>
                <a:gd name="connisteX3" fmla="*/ 1210310 w 1210310"/>
                <a:gd name="connsiteY3" fmla="*/ 630555 h 906780"/>
                <a:gd name="connisteX4" fmla="*/ 1210310 w 1210310"/>
                <a:gd name="connsiteY4" fmla="*/ 906780 h 906780"/>
                <a:gd name="connisteX5" fmla="*/ 122555 w 1210310"/>
                <a:gd name="connsiteY5" fmla="*/ 906780 h 906780"/>
                <a:gd name="connisteX6" fmla="*/ 0 w 1210310"/>
                <a:gd name="connsiteY6" fmla="*/ 0 h 90678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</a:cxnLst>
              <a:rect l="l" t="t" r="r" b="b"/>
              <a:pathLst>
                <a:path w="1210310" h="906780">
                  <a:moveTo>
                    <a:pt x="0" y="0"/>
                  </a:moveTo>
                  <a:lnTo>
                    <a:pt x="245110" y="0"/>
                  </a:lnTo>
                  <a:lnTo>
                    <a:pt x="342265" y="630555"/>
                  </a:lnTo>
                  <a:lnTo>
                    <a:pt x="1210310" y="630555"/>
                  </a:lnTo>
                  <a:lnTo>
                    <a:pt x="1210310" y="906780"/>
                  </a:lnTo>
                  <a:lnTo>
                    <a:pt x="122555" y="9067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7">
              <a:extLst>
                <a:ext uri="{FF2B5EF4-FFF2-40B4-BE49-F238E27FC236}">
                  <a16:creationId xmlns:a16="http://schemas.microsoft.com/office/drawing/2014/main" id="{7A629E36-07AA-E76D-1A0C-BC104173F9AD}"/>
                </a:ext>
              </a:extLst>
            </p:cNvPr>
            <p:cNvGrpSpPr/>
            <p:nvPr/>
          </p:nvGrpSpPr>
          <p:grpSpPr>
            <a:xfrm>
              <a:off x="1327785" y="1777413"/>
              <a:ext cx="1036320" cy="1707515"/>
              <a:chOff x="1851" y="1773"/>
              <a:chExt cx="1632" cy="2689"/>
            </a:xfrm>
          </p:grpSpPr>
          <p:sp>
            <p:nvSpPr>
              <p:cNvPr id="74" name="Text Box 40">
                <a:extLst>
                  <a:ext uri="{FF2B5EF4-FFF2-40B4-BE49-F238E27FC236}">
                    <a16:creationId xmlns:a16="http://schemas.microsoft.com/office/drawing/2014/main" id="{B9DA2BD3-9AC6-BC33-91E6-AB2E637D35D5}"/>
                  </a:ext>
                </a:extLst>
              </p:cNvPr>
              <p:cNvSpPr txBox="1"/>
              <p:nvPr/>
            </p:nvSpPr>
            <p:spPr>
              <a:xfrm>
                <a:off x="1970" y="2034"/>
                <a:ext cx="1394" cy="4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x-none" altLang="en-US" sz="1600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node set</a:t>
                </a:r>
              </a:p>
            </p:txBody>
          </p:sp>
          <p:sp>
            <p:nvSpPr>
              <p:cNvPr id="75" name="Text Box 41">
                <a:extLst>
                  <a:ext uri="{FF2B5EF4-FFF2-40B4-BE49-F238E27FC236}">
                    <a16:creationId xmlns:a16="http://schemas.microsoft.com/office/drawing/2014/main" id="{201350FA-C966-9979-BBB8-525ED5488F38}"/>
                  </a:ext>
                </a:extLst>
              </p:cNvPr>
              <p:cNvSpPr txBox="1"/>
              <p:nvPr/>
            </p:nvSpPr>
            <p:spPr>
              <a:xfrm>
                <a:off x="1971" y="2869"/>
                <a:ext cx="1394" cy="4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x-none" altLang="en-US" sz="1600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edge set</a:t>
                </a:r>
              </a:p>
            </p:txBody>
          </p:sp>
          <p:sp>
            <p:nvSpPr>
              <p:cNvPr id="76" name="Text Box 46">
                <a:extLst>
                  <a:ext uri="{FF2B5EF4-FFF2-40B4-BE49-F238E27FC236}">
                    <a16:creationId xmlns:a16="http://schemas.microsoft.com/office/drawing/2014/main" id="{9748EDFA-679F-286F-5613-D49CCD447300}"/>
                  </a:ext>
                </a:extLst>
              </p:cNvPr>
              <p:cNvSpPr txBox="1"/>
              <p:nvPr/>
            </p:nvSpPr>
            <p:spPr>
              <a:xfrm>
                <a:off x="1971" y="3737"/>
                <a:ext cx="1393" cy="49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x-none" altLang="en-US" sz="1600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ROV set</a:t>
                </a:r>
              </a:p>
            </p:txBody>
          </p:sp>
          <p:sp>
            <p:nvSpPr>
              <p:cNvPr id="77" name="Left Bracket 47">
                <a:extLst>
                  <a:ext uri="{FF2B5EF4-FFF2-40B4-BE49-F238E27FC236}">
                    <a16:creationId xmlns:a16="http://schemas.microsoft.com/office/drawing/2014/main" id="{319AA7B1-F5DD-EA96-561B-F4469A9567AC}"/>
                  </a:ext>
                </a:extLst>
              </p:cNvPr>
              <p:cNvSpPr/>
              <p:nvPr/>
            </p:nvSpPr>
            <p:spPr>
              <a:xfrm>
                <a:off x="1851" y="1773"/>
                <a:ext cx="119" cy="2673"/>
              </a:xfrm>
              <a:prstGeom prst="leftBracke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Left Bracket 48">
                <a:extLst>
                  <a:ext uri="{FF2B5EF4-FFF2-40B4-BE49-F238E27FC236}">
                    <a16:creationId xmlns:a16="http://schemas.microsoft.com/office/drawing/2014/main" id="{622D787D-AEB6-8173-80EE-DFD916065CB5}"/>
                  </a:ext>
                </a:extLst>
              </p:cNvPr>
              <p:cNvSpPr/>
              <p:nvPr/>
            </p:nvSpPr>
            <p:spPr>
              <a:xfrm rot="10800000">
                <a:off x="3365" y="1790"/>
                <a:ext cx="119" cy="2673"/>
              </a:xfrm>
              <a:prstGeom prst="leftBracket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Text Box 49">
              <a:extLst>
                <a:ext uri="{FF2B5EF4-FFF2-40B4-BE49-F238E27FC236}">
                  <a16:creationId xmlns:a16="http://schemas.microsoft.com/office/drawing/2014/main" id="{3D4E0508-DEA4-CC13-CBC5-612D5733DFC9}"/>
                </a:ext>
              </a:extLst>
            </p:cNvPr>
            <p:cNvSpPr txBox="1"/>
            <p:nvPr/>
          </p:nvSpPr>
          <p:spPr>
            <a:xfrm>
              <a:off x="568643" y="1770428"/>
              <a:ext cx="55753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x-none" altLang="en-US" sz="1400" i="1">
                  <a:latin typeface="Times New Roman" panose="02020603050405020304" charset="0"/>
                  <a:cs typeface="Times New Roman" panose="02020603050405020304" charset="0"/>
                </a:rPr>
                <a:t>parse</a:t>
              </a:r>
            </a:p>
          </p:txBody>
        </p:sp>
        <p:sp>
          <p:nvSpPr>
            <p:cNvPr id="80" name="Text Box 73">
              <a:extLst>
                <a:ext uri="{FF2B5EF4-FFF2-40B4-BE49-F238E27FC236}">
                  <a16:creationId xmlns:a16="http://schemas.microsoft.com/office/drawing/2014/main" id="{9DECEE72-5A2F-6045-D3E2-3DD9BE72C984}"/>
                </a:ext>
              </a:extLst>
            </p:cNvPr>
            <p:cNvSpPr txBox="1"/>
            <p:nvPr/>
          </p:nvSpPr>
          <p:spPr>
            <a:xfrm>
              <a:off x="440374" y="2878503"/>
              <a:ext cx="74549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altLang="en-US" sz="1400" i="1">
                  <a:latin typeface="Times New Roman" panose="02020603050405020304" charset="0"/>
                  <a:cs typeface="Times New Roman" panose="02020603050405020304" charset="0"/>
                </a:rPr>
                <a:t>cross</a:t>
              </a:r>
            </a:p>
            <a:p>
              <a:pPr algn="ctr"/>
              <a:r>
                <a:rPr lang="x-none" altLang="en-US" sz="1400" i="1">
                  <a:latin typeface="Times New Roman" panose="02020603050405020304" charset="0"/>
                  <a:cs typeface="Times New Roman" panose="02020603050405020304" charset="0"/>
                </a:rPr>
                <a:t>validate</a:t>
              </a:r>
            </a:p>
          </p:txBody>
        </p:sp>
        <p:sp>
          <p:nvSpPr>
            <p:cNvPr id="81" name="Right Arrow 78">
              <a:extLst>
                <a:ext uri="{FF2B5EF4-FFF2-40B4-BE49-F238E27FC236}">
                  <a16:creationId xmlns:a16="http://schemas.microsoft.com/office/drawing/2014/main" id="{27777F3F-A4CE-6673-845C-53B879C05618}"/>
                </a:ext>
              </a:extLst>
            </p:cNvPr>
            <p:cNvSpPr/>
            <p:nvPr/>
          </p:nvSpPr>
          <p:spPr>
            <a:xfrm>
              <a:off x="2498725" y="2502583"/>
              <a:ext cx="164465" cy="26860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 Box 159">
              <a:extLst>
                <a:ext uri="{FF2B5EF4-FFF2-40B4-BE49-F238E27FC236}">
                  <a16:creationId xmlns:a16="http://schemas.microsoft.com/office/drawing/2014/main" id="{4C155D64-078F-D6D6-8D6F-9F1AFFD69AC3}"/>
                </a:ext>
              </a:extLst>
            </p:cNvPr>
            <p:cNvSpPr txBox="1"/>
            <p:nvPr/>
          </p:nvSpPr>
          <p:spPr>
            <a:xfrm>
              <a:off x="2623820" y="3447463"/>
              <a:ext cx="1588770" cy="312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x-none" altLang="en-US" sz="16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Internet topology</a:t>
              </a:r>
            </a:p>
          </p:txBody>
        </p:sp>
        <p:grpSp>
          <p:nvGrpSpPr>
            <p:cNvPr id="83" name="Group 223">
              <a:extLst>
                <a:ext uri="{FF2B5EF4-FFF2-40B4-BE49-F238E27FC236}">
                  <a16:creationId xmlns:a16="http://schemas.microsoft.com/office/drawing/2014/main" id="{DC8346F6-B8DB-588C-8AE4-B3966821B96A}"/>
                </a:ext>
              </a:extLst>
            </p:cNvPr>
            <p:cNvGrpSpPr/>
            <p:nvPr/>
          </p:nvGrpSpPr>
          <p:grpSpPr>
            <a:xfrm>
              <a:off x="2749550" y="1839643"/>
              <a:ext cx="1338498" cy="1530268"/>
              <a:chOff x="4087" y="1657"/>
              <a:chExt cx="2421" cy="2767"/>
            </a:xfrm>
          </p:grpSpPr>
          <p:grpSp>
            <p:nvGrpSpPr>
              <p:cNvPr id="84" name="Group 79">
                <a:extLst>
                  <a:ext uri="{FF2B5EF4-FFF2-40B4-BE49-F238E27FC236}">
                    <a16:creationId xmlns:a16="http://schemas.microsoft.com/office/drawing/2014/main" id="{D71CA353-087E-138F-2EAF-1CBC73264C91}"/>
                  </a:ext>
                </a:extLst>
              </p:cNvPr>
              <p:cNvGrpSpPr/>
              <p:nvPr/>
            </p:nvGrpSpPr>
            <p:grpSpPr>
              <a:xfrm>
                <a:off x="4361" y="2000"/>
                <a:ext cx="2147" cy="1937"/>
                <a:chOff x="4407" y="2103"/>
                <a:chExt cx="1939" cy="1749"/>
              </a:xfrm>
            </p:grpSpPr>
            <p:cxnSp>
              <p:nvCxnSpPr>
                <p:cNvPr id="96" name="Straight Connector 80">
                  <a:extLst>
                    <a:ext uri="{FF2B5EF4-FFF2-40B4-BE49-F238E27FC236}">
                      <a16:creationId xmlns:a16="http://schemas.microsoft.com/office/drawing/2014/main" id="{B8D76849-56A5-BBA1-9E59-1C33191799C3}"/>
                    </a:ext>
                  </a:extLst>
                </p:cNvPr>
                <p:cNvCxnSpPr/>
                <p:nvPr/>
              </p:nvCxnSpPr>
              <p:spPr>
                <a:xfrm flipH="1" flipV="1">
                  <a:off x="5302" y="3040"/>
                  <a:ext cx="560" cy="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81">
                  <a:extLst>
                    <a:ext uri="{FF2B5EF4-FFF2-40B4-BE49-F238E27FC236}">
                      <a16:creationId xmlns:a16="http://schemas.microsoft.com/office/drawing/2014/main" id="{721C59F4-DF3B-A306-88EF-92C0610CFC46}"/>
                    </a:ext>
                  </a:extLst>
                </p:cNvPr>
                <p:cNvCxnSpPr>
                  <a:stCxn id="107" idx="5"/>
                  <a:endCxn id="108" idx="2"/>
                </p:cNvCxnSpPr>
                <p:nvPr/>
              </p:nvCxnSpPr>
              <p:spPr>
                <a:xfrm>
                  <a:off x="4647" y="3433"/>
                  <a:ext cx="373" cy="2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83">
                  <a:extLst>
                    <a:ext uri="{FF2B5EF4-FFF2-40B4-BE49-F238E27FC236}">
                      <a16:creationId xmlns:a16="http://schemas.microsoft.com/office/drawing/2014/main" id="{091796C5-79EB-D917-EDDB-6F26749B0225}"/>
                    </a:ext>
                  </a:extLst>
                </p:cNvPr>
                <p:cNvCxnSpPr>
                  <a:stCxn id="106" idx="5"/>
                  <a:endCxn id="104" idx="1"/>
                </p:cNvCxnSpPr>
                <p:nvPr/>
              </p:nvCxnSpPr>
              <p:spPr>
                <a:xfrm>
                  <a:off x="4785" y="2504"/>
                  <a:ext cx="390" cy="41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84">
                  <a:extLst>
                    <a:ext uri="{FF2B5EF4-FFF2-40B4-BE49-F238E27FC236}">
                      <a16:creationId xmlns:a16="http://schemas.microsoft.com/office/drawing/2014/main" id="{A5D11DC4-B0EC-9329-A116-BF8A5CEDA525}"/>
                    </a:ext>
                  </a:extLst>
                </p:cNvPr>
                <p:cNvCxnSpPr/>
                <p:nvPr/>
              </p:nvCxnSpPr>
              <p:spPr>
                <a:xfrm flipH="1">
                  <a:off x="5385" y="2632"/>
                  <a:ext cx="636" cy="3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87">
                  <a:extLst>
                    <a:ext uri="{FF2B5EF4-FFF2-40B4-BE49-F238E27FC236}">
                      <a16:creationId xmlns:a16="http://schemas.microsoft.com/office/drawing/2014/main" id="{26B38E73-4409-5EF8-A382-410714337368}"/>
                    </a:ext>
                  </a:extLst>
                </p:cNvPr>
                <p:cNvCxnSpPr>
                  <a:stCxn id="110" idx="5"/>
                  <a:endCxn id="105" idx="1"/>
                </p:cNvCxnSpPr>
                <p:nvPr/>
              </p:nvCxnSpPr>
              <p:spPr>
                <a:xfrm>
                  <a:off x="5597" y="2343"/>
                  <a:ext cx="361" cy="1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88">
                  <a:extLst>
                    <a:ext uri="{FF2B5EF4-FFF2-40B4-BE49-F238E27FC236}">
                      <a16:creationId xmlns:a16="http://schemas.microsoft.com/office/drawing/2014/main" id="{3B790602-8DB2-44FA-945D-5090E17E58A1}"/>
                    </a:ext>
                  </a:extLst>
                </p:cNvPr>
                <p:cNvCxnSpPr>
                  <a:stCxn id="107" idx="6"/>
                  <a:endCxn id="104" idx="3"/>
                </p:cNvCxnSpPr>
                <p:nvPr/>
              </p:nvCxnSpPr>
              <p:spPr>
                <a:xfrm flipV="1">
                  <a:off x="4688" y="3114"/>
                  <a:ext cx="487" cy="2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89">
                  <a:extLst>
                    <a:ext uri="{FF2B5EF4-FFF2-40B4-BE49-F238E27FC236}">
                      <a16:creationId xmlns:a16="http://schemas.microsoft.com/office/drawing/2014/main" id="{B45B3A45-9376-5994-E6B9-24C879FF7A90}"/>
                    </a:ext>
                  </a:extLst>
                </p:cNvPr>
                <p:cNvCxnSpPr>
                  <a:stCxn id="108" idx="0"/>
                  <a:endCxn id="104" idx="4"/>
                </p:cNvCxnSpPr>
                <p:nvPr/>
              </p:nvCxnSpPr>
              <p:spPr>
                <a:xfrm flipV="1">
                  <a:off x="5161" y="3155"/>
                  <a:ext cx="114" cy="4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90">
                  <a:extLst>
                    <a:ext uri="{FF2B5EF4-FFF2-40B4-BE49-F238E27FC236}">
                      <a16:creationId xmlns:a16="http://schemas.microsoft.com/office/drawing/2014/main" id="{D16ED3CE-50CE-789B-8063-C4C866EB4137}"/>
                    </a:ext>
                  </a:extLst>
                </p:cNvPr>
                <p:cNvCxnSpPr>
                  <a:stCxn id="108" idx="6"/>
                  <a:endCxn id="111" idx="2"/>
                </p:cNvCxnSpPr>
                <p:nvPr/>
              </p:nvCxnSpPr>
              <p:spPr>
                <a:xfrm>
                  <a:off x="5301" y="3712"/>
                  <a:ext cx="44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Oval 93">
                  <a:extLst>
                    <a:ext uri="{FF2B5EF4-FFF2-40B4-BE49-F238E27FC236}">
                      <a16:creationId xmlns:a16="http://schemas.microsoft.com/office/drawing/2014/main" id="{5C2C9B9B-EF81-1B01-DE27-85BE50390265}"/>
                    </a:ext>
                  </a:extLst>
                </p:cNvPr>
                <p:cNvSpPr/>
                <p:nvPr/>
              </p:nvSpPr>
              <p:spPr>
                <a:xfrm>
                  <a:off x="5134" y="2874"/>
                  <a:ext cx="281" cy="281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Oval 97">
                  <a:extLst>
                    <a:ext uri="{FF2B5EF4-FFF2-40B4-BE49-F238E27FC236}">
                      <a16:creationId xmlns:a16="http://schemas.microsoft.com/office/drawing/2014/main" id="{EBF98687-35E9-8381-69E6-AD17D9D502FC}"/>
                    </a:ext>
                  </a:extLst>
                </p:cNvPr>
                <p:cNvSpPr/>
                <p:nvPr/>
              </p:nvSpPr>
              <p:spPr>
                <a:xfrm>
                  <a:off x="5917" y="2472"/>
                  <a:ext cx="281" cy="281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Oval 98">
                  <a:extLst>
                    <a:ext uri="{FF2B5EF4-FFF2-40B4-BE49-F238E27FC236}">
                      <a16:creationId xmlns:a16="http://schemas.microsoft.com/office/drawing/2014/main" id="{8BA3C2F0-38BB-F4DB-463E-F97EF5A68697}"/>
                    </a:ext>
                  </a:extLst>
                </p:cNvPr>
                <p:cNvSpPr/>
                <p:nvPr/>
              </p:nvSpPr>
              <p:spPr>
                <a:xfrm>
                  <a:off x="4545" y="2264"/>
                  <a:ext cx="281" cy="281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x-none" alt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Oval 99">
                  <a:extLst>
                    <a:ext uri="{FF2B5EF4-FFF2-40B4-BE49-F238E27FC236}">
                      <a16:creationId xmlns:a16="http://schemas.microsoft.com/office/drawing/2014/main" id="{1C0B87D4-E79C-8113-3359-420A2A2D4A37}"/>
                    </a:ext>
                  </a:extLst>
                </p:cNvPr>
                <p:cNvSpPr/>
                <p:nvPr/>
              </p:nvSpPr>
              <p:spPr>
                <a:xfrm>
                  <a:off x="4407" y="3193"/>
                  <a:ext cx="281" cy="281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l 102">
                  <a:extLst>
                    <a:ext uri="{FF2B5EF4-FFF2-40B4-BE49-F238E27FC236}">
                      <a16:creationId xmlns:a16="http://schemas.microsoft.com/office/drawing/2014/main" id="{085785DE-310C-4982-1886-B2CEA808966C}"/>
                    </a:ext>
                  </a:extLst>
                </p:cNvPr>
                <p:cNvSpPr/>
                <p:nvPr/>
              </p:nvSpPr>
              <p:spPr>
                <a:xfrm>
                  <a:off x="5020" y="3571"/>
                  <a:ext cx="281" cy="281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Oval 106">
                  <a:extLst>
                    <a:ext uri="{FF2B5EF4-FFF2-40B4-BE49-F238E27FC236}">
                      <a16:creationId xmlns:a16="http://schemas.microsoft.com/office/drawing/2014/main" id="{519E9861-63B1-1DF7-9666-3CEC8A498E34}"/>
                    </a:ext>
                  </a:extLst>
                </p:cNvPr>
                <p:cNvSpPr/>
                <p:nvPr/>
              </p:nvSpPr>
              <p:spPr>
                <a:xfrm>
                  <a:off x="6065" y="3028"/>
                  <a:ext cx="281" cy="281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Oval 108">
                  <a:extLst>
                    <a:ext uri="{FF2B5EF4-FFF2-40B4-BE49-F238E27FC236}">
                      <a16:creationId xmlns:a16="http://schemas.microsoft.com/office/drawing/2014/main" id="{2AB21FF7-8DE5-CF79-7CE0-379B27E834FC}"/>
                    </a:ext>
                  </a:extLst>
                </p:cNvPr>
                <p:cNvSpPr/>
                <p:nvPr/>
              </p:nvSpPr>
              <p:spPr>
                <a:xfrm>
                  <a:off x="5357" y="2103"/>
                  <a:ext cx="281" cy="281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Oval 114">
                  <a:extLst>
                    <a:ext uri="{FF2B5EF4-FFF2-40B4-BE49-F238E27FC236}">
                      <a16:creationId xmlns:a16="http://schemas.microsoft.com/office/drawing/2014/main" id="{EEC18654-1E56-029C-12A6-D68A134F4683}"/>
                    </a:ext>
                  </a:extLst>
                </p:cNvPr>
                <p:cNvSpPr/>
                <p:nvPr/>
              </p:nvSpPr>
              <p:spPr>
                <a:xfrm>
                  <a:off x="5741" y="3571"/>
                  <a:ext cx="281" cy="281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2" name="Straight Connector 115">
                  <a:extLst>
                    <a:ext uri="{FF2B5EF4-FFF2-40B4-BE49-F238E27FC236}">
                      <a16:creationId xmlns:a16="http://schemas.microsoft.com/office/drawing/2014/main" id="{278F839C-F7BD-7476-89AE-88480E9641D5}"/>
                    </a:ext>
                  </a:extLst>
                </p:cNvPr>
                <p:cNvCxnSpPr>
                  <a:stCxn id="105" idx="5"/>
                  <a:endCxn id="109" idx="0"/>
                </p:cNvCxnSpPr>
                <p:nvPr/>
              </p:nvCxnSpPr>
              <p:spPr>
                <a:xfrm>
                  <a:off x="6157" y="2712"/>
                  <a:ext cx="49" cy="3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5" name="Picture 149" descr="1">
                <a:extLst>
                  <a:ext uri="{FF2B5EF4-FFF2-40B4-BE49-F238E27FC236}">
                    <a16:creationId xmlns:a16="http://schemas.microsoft.com/office/drawing/2014/main" id="{32E4E337-F7A5-A2A5-D7C9-1B1E2C096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48" y="2888"/>
                <a:ext cx="465" cy="465"/>
              </a:xfrm>
              <a:prstGeom prst="rect">
                <a:avLst/>
              </a:prstGeom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6" name="Picture 150" descr="1">
                <a:extLst>
                  <a:ext uri="{FF2B5EF4-FFF2-40B4-BE49-F238E27FC236}">
                    <a16:creationId xmlns:a16="http://schemas.microsoft.com/office/drawing/2014/main" id="{A1D23DC7-1D08-27B6-E809-4675AD3517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82" y="2039"/>
                <a:ext cx="465" cy="465"/>
              </a:xfrm>
              <a:prstGeom prst="rect">
                <a:avLst/>
              </a:prstGeom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87" name="Oval 170">
                <a:extLst>
                  <a:ext uri="{FF2B5EF4-FFF2-40B4-BE49-F238E27FC236}">
                    <a16:creationId xmlns:a16="http://schemas.microsoft.com/office/drawing/2014/main" id="{3DD7A8CA-C0A5-1E47-5D32-3E5A85B48249}"/>
                  </a:ext>
                </a:extLst>
              </p:cNvPr>
              <p:cNvSpPr/>
              <p:nvPr/>
            </p:nvSpPr>
            <p:spPr>
              <a:xfrm>
                <a:off x="4906" y="1657"/>
                <a:ext cx="311" cy="31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alt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8" name="Straight Connector 171">
                <a:extLst>
                  <a:ext uri="{FF2B5EF4-FFF2-40B4-BE49-F238E27FC236}">
                    <a16:creationId xmlns:a16="http://schemas.microsoft.com/office/drawing/2014/main" id="{7CD1C186-2FB5-8A32-4432-701EE2517B49}"/>
                  </a:ext>
                </a:extLst>
              </p:cNvPr>
              <p:cNvCxnSpPr>
                <a:stCxn id="87" idx="3"/>
                <a:endCxn id="106" idx="7"/>
              </p:cNvCxnSpPr>
              <p:nvPr/>
            </p:nvCxnSpPr>
            <p:spPr>
              <a:xfrm flipH="1">
                <a:off x="4779" y="1922"/>
                <a:ext cx="173" cy="30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Oval 172">
                <a:extLst>
                  <a:ext uri="{FF2B5EF4-FFF2-40B4-BE49-F238E27FC236}">
                    <a16:creationId xmlns:a16="http://schemas.microsoft.com/office/drawing/2014/main" id="{66352A1A-0957-FA9D-E3AD-E1144B3DEDFE}"/>
                  </a:ext>
                </a:extLst>
              </p:cNvPr>
              <p:cNvSpPr/>
              <p:nvPr/>
            </p:nvSpPr>
            <p:spPr>
              <a:xfrm>
                <a:off x="4087" y="1750"/>
                <a:ext cx="311" cy="31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alt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0" name="Straight Connector 174">
                <a:extLst>
                  <a:ext uri="{FF2B5EF4-FFF2-40B4-BE49-F238E27FC236}">
                    <a16:creationId xmlns:a16="http://schemas.microsoft.com/office/drawing/2014/main" id="{B777F34A-0F8D-BC0C-9469-E9D2D60C5490}"/>
                  </a:ext>
                </a:extLst>
              </p:cNvPr>
              <p:cNvCxnSpPr>
                <a:stCxn id="89" idx="5"/>
                <a:endCxn id="106" idx="1"/>
              </p:cNvCxnSpPr>
              <p:nvPr/>
            </p:nvCxnSpPr>
            <p:spPr>
              <a:xfrm>
                <a:off x="4352" y="2015"/>
                <a:ext cx="208" cy="20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Oval 175">
                <a:extLst>
                  <a:ext uri="{FF2B5EF4-FFF2-40B4-BE49-F238E27FC236}">
                    <a16:creationId xmlns:a16="http://schemas.microsoft.com/office/drawing/2014/main" id="{1EF4C6F8-BBE1-5F78-8161-53422CD4A9B1}"/>
                  </a:ext>
                </a:extLst>
              </p:cNvPr>
              <p:cNvSpPr/>
              <p:nvPr/>
            </p:nvSpPr>
            <p:spPr>
              <a:xfrm>
                <a:off x="4361" y="3835"/>
                <a:ext cx="311" cy="31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alt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2" name="Straight Connector 176">
                <a:extLst>
                  <a:ext uri="{FF2B5EF4-FFF2-40B4-BE49-F238E27FC236}">
                    <a16:creationId xmlns:a16="http://schemas.microsoft.com/office/drawing/2014/main" id="{5483B90B-368A-4BF6-21A6-A95C4EF6659A}"/>
                  </a:ext>
                </a:extLst>
              </p:cNvPr>
              <p:cNvCxnSpPr>
                <a:stCxn id="91" idx="0"/>
                <a:endCxn id="107" idx="4"/>
              </p:cNvCxnSpPr>
              <p:nvPr/>
            </p:nvCxnSpPr>
            <p:spPr>
              <a:xfrm flipV="1">
                <a:off x="4517" y="3518"/>
                <a:ext cx="0" cy="317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177">
                <a:extLst>
                  <a:ext uri="{FF2B5EF4-FFF2-40B4-BE49-F238E27FC236}">
                    <a16:creationId xmlns:a16="http://schemas.microsoft.com/office/drawing/2014/main" id="{3282D37D-CF44-0529-70E7-7BD983AE5C4D}"/>
                  </a:ext>
                </a:extLst>
              </p:cNvPr>
              <p:cNvSpPr/>
              <p:nvPr/>
            </p:nvSpPr>
            <p:spPr>
              <a:xfrm>
                <a:off x="5132" y="4113"/>
                <a:ext cx="311" cy="31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alt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4" name="Straight Connector 178">
                <a:extLst>
                  <a:ext uri="{FF2B5EF4-FFF2-40B4-BE49-F238E27FC236}">
                    <a16:creationId xmlns:a16="http://schemas.microsoft.com/office/drawing/2014/main" id="{DD5BB275-F05B-29A7-45BF-84D8E8B0BFFE}"/>
                  </a:ext>
                </a:extLst>
              </p:cNvPr>
              <p:cNvCxnSpPr>
                <a:stCxn id="93" idx="2"/>
                <a:endCxn id="91" idx="5"/>
              </p:cNvCxnSpPr>
              <p:nvPr/>
            </p:nvCxnSpPr>
            <p:spPr>
              <a:xfrm flipH="1" flipV="1">
                <a:off x="4626" y="4100"/>
                <a:ext cx="506" cy="16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181">
                <a:extLst>
                  <a:ext uri="{FF2B5EF4-FFF2-40B4-BE49-F238E27FC236}">
                    <a16:creationId xmlns:a16="http://schemas.microsoft.com/office/drawing/2014/main" id="{AC83F3FA-3D76-14AD-2CDD-C120A7A11EDF}"/>
                  </a:ext>
                </a:extLst>
              </p:cNvPr>
              <p:cNvCxnSpPr>
                <a:stCxn id="109" idx="4"/>
              </p:cNvCxnSpPr>
              <p:nvPr/>
            </p:nvCxnSpPr>
            <p:spPr>
              <a:xfrm flipH="1">
                <a:off x="6094" y="3335"/>
                <a:ext cx="258" cy="33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Text Box 180">
              <a:extLst>
                <a:ext uri="{FF2B5EF4-FFF2-40B4-BE49-F238E27FC236}">
                  <a16:creationId xmlns:a16="http://schemas.microsoft.com/office/drawing/2014/main" id="{C771D14D-676E-0BAE-1448-CFD264818C51}"/>
                </a:ext>
              </a:extLst>
            </p:cNvPr>
            <p:cNvSpPr txBox="1"/>
            <p:nvPr/>
          </p:nvSpPr>
          <p:spPr>
            <a:xfrm>
              <a:off x="5164455" y="3447463"/>
              <a:ext cx="1306195" cy="312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x-none" altLang="en-US" sz="16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core topology</a:t>
              </a:r>
            </a:p>
          </p:txBody>
        </p:sp>
        <p:grpSp>
          <p:nvGrpSpPr>
            <p:cNvPr id="114" name="Group 269">
              <a:extLst>
                <a:ext uri="{FF2B5EF4-FFF2-40B4-BE49-F238E27FC236}">
                  <a16:creationId xmlns:a16="http://schemas.microsoft.com/office/drawing/2014/main" id="{EE2897D5-8FD4-F010-7192-B58E12108DA2}"/>
                </a:ext>
              </a:extLst>
            </p:cNvPr>
            <p:cNvGrpSpPr/>
            <p:nvPr/>
          </p:nvGrpSpPr>
          <p:grpSpPr>
            <a:xfrm>
              <a:off x="7032625" y="2712133"/>
              <a:ext cx="885190" cy="798830"/>
              <a:chOff x="11015" y="3245"/>
              <a:chExt cx="1394" cy="1258"/>
            </a:xfrm>
          </p:grpSpPr>
          <p:grpSp>
            <p:nvGrpSpPr>
              <p:cNvPr id="115" name="Group 43">
                <a:extLst>
                  <a:ext uri="{FF2B5EF4-FFF2-40B4-BE49-F238E27FC236}">
                    <a16:creationId xmlns:a16="http://schemas.microsoft.com/office/drawing/2014/main" id="{EC6FF83F-F05B-55C1-7BBB-79DC60B9D74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015" y="3245"/>
                <a:ext cx="1395" cy="1259"/>
                <a:chOff x="4684" y="4678"/>
                <a:chExt cx="1938" cy="1748"/>
              </a:xfrm>
            </p:grpSpPr>
            <p:cxnSp>
              <p:nvCxnSpPr>
                <p:cNvPr id="117" name="Straight Connector 187">
                  <a:extLst>
                    <a:ext uri="{FF2B5EF4-FFF2-40B4-BE49-F238E27FC236}">
                      <a16:creationId xmlns:a16="http://schemas.microsoft.com/office/drawing/2014/main" id="{D3326E79-BB4C-41B4-D233-FBDD67F0DCC5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 flipV="1">
                  <a:off x="5579" y="5615"/>
                  <a:ext cx="560" cy="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88">
                  <a:extLst>
                    <a:ext uri="{FF2B5EF4-FFF2-40B4-BE49-F238E27FC236}">
                      <a16:creationId xmlns:a16="http://schemas.microsoft.com/office/drawing/2014/main" id="{21066415-6712-D756-F991-1FFA7F368CE8}"/>
                    </a:ext>
                  </a:extLst>
                </p:cNvPr>
                <p:cNvCxnSpPr>
                  <a:cxnSpLocks noChangeAspect="1"/>
                  <a:stCxn id="128" idx="5"/>
                  <a:endCxn id="129" idx="2"/>
                </p:cNvCxnSpPr>
                <p:nvPr/>
              </p:nvCxnSpPr>
              <p:spPr>
                <a:xfrm>
                  <a:off x="4924" y="6008"/>
                  <a:ext cx="373" cy="2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89">
                  <a:extLst>
                    <a:ext uri="{FF2B5EF4-FFF2-40B4-BE49-F238E27FC236}">
                      <a16:creationId xmlns:a16="http://schemas.microsoft.com/office/drawing/2014/main" id="{3BD96F01-1EFB-58DD-6F92-96F81BB9CEE1}"/>
                    </a:ext>
                  </a:extLst>
                </p:cNvPr>
                <p:cNvCxnSpPr>
                  <a:cxnSpLocks noChangeAspect="1"/>
                  <a:stCxn id="127" idx="5"/>
                  <a:endCxn id="125" idx="1"/>
                </p:cNvCxnSpPr>
                <p:nvPr/>
              </p:nvCxnSpPr>
              <p:spPr>
                <a:xfrm>
                  <a:off x="5062" y="5079"/>
                  <a:ext cx="390" cy="41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90">
                  <a:extLst>
                    <a:ext uri="{FF2B5EF4-FFF2-40B4-BE49-F238E27FC236}">
                      <a16:creationId xmlns:a16="http://schemas.microsoft.com/office/drawing/2014/main" id="{A73A6A01-DC28-33E0-9614-C125A8344C89}"/>
                    </a:ext>
                  </a:extLst>
                </p:cNvPr>
                <p:cNvCxnSpPr>
                  <a:cxnSpLocks noChangeAspect="1"/>
                  <a:endCxn id="116" idx="0"/>
                </p:cNvCxnSpPr>
                <p:nvPr/>
              </p:nvCxnSpPr>
              <p:spPr>
                <a:xfrm flipH="1">
                  <a:off x="5662" y="5207"/>
                  <a:ext cx="636" cy="3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92">
                  <a:extLst>
                    <a:ext uri="{FF2B5EF4-FFF2-40B4-BE49-F238E27FC236}">
                      <a16:creationId xmlns:a16="http://schemas.microsoft.com/office/drawing/2014/main" id="{80E9C08D-4203-3FA8-E150-08133745D656}"/>
                    </a:ext>
                  </a:extLst>
                </p:cNvPr>
                <p:cNvCxnSpPr>
                  <a:cxnSpLocks noChangeAspect="1"/>
                  <a:stCxn id="131" idx="5"/>
                  <a:endCxn id="126" idx="1"/>
                </p:cNvCxnSpPr>
                <p:nvPr/>
              </p:nvCxnSpPr>
              <p:spPr>
                <a:xfrm>
                  <a:off x="5874" y="4918"/>
                  <a:ext cx="361" cy="1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95">
                  <a:extLst>
                    <a:ext uri="{FF2B5EF4-FFF2-40B4-BE49-F238E27FC236}">
                      <a16:creationId xmlns:a16="http://schemas.microsoft.com/office/drawing/2014/main" id="{720F3EFD-F4AE-2029-19A7-912A3ABBEEDA}"/>
                    </a:ext>
                  </a:extLst>
                </p:cNvPr>
                <p:cNvCxnSpPr>
                  <a:cxnSpLocks noChangeAspect="1"/>
                  <a:stCxn id="128" idx="6"/>
                  <a:endCxn id="125" idx="3"/>
                </p:cNvCxnSpPr>
                <p:nvPr/>
              </p:nvCxnSpPr>
              <p:spPr>
                <a:xfrm flipV="1">
                  <a:off x="4965" y="5689"/>
                  <a:ext cx="487" cy="2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96">
                  <a:extLst>
                    <a:ext uri="{FF2B5EF4-FFF2-40B4-BE49-F238E27FC236}">
                      <a16:creationId xmlns:a16="http://schemas.microsoft.com/office/drawing/2014/main" id="{AF0537CA-C572-6BB5-B5E9-A57C6F5996BC}"/>
                    </a:ext>
                  </a:extLst>
                </p:cNvPr>
                <p:cNvCxnSpPr>
                  <a:cxnSpLocks noChangeAspect="1"/>
                  <a:stCxn id="129" idx="0"/>
                  <a:endCxn id="125" idx="4"/>
                </p:cNvCxnSpPr>
                <p:nvPr/>
              </p:nvCxnSpPr>
              <p:spPr>
                <a:xfrm flipV="1">
                  <a:off x="5438" y="5730"/>
                  <a:ext cx="114" cy="4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97">
                  <a:extLst>
                    <a:ext uri="{FF2B5EF4-FFF2-40B4-BE49-F238E27FC236}">
                      <a16:creationId xmlns:a16="http://schemas.microsoft.com/office/drawing/2014/main" id="{2CF557F0-F9B7-73D0-1D50-59F516B17E6C}"/>
                    </a:ext>
                  </a:extLst>
                </p:cNvPr>
                <p:cNvCxnSpPr>
                  <a:cxnSpLocks noChangeAspect="1"/>
                  <a:stCxn id="129" idx="6"/>
                  <a:endCxn id="132" idx="2"/>
                </p:cNvCxnSpPr>
                <p:nvPr/>
              </p:nvCxnSpPr>
              <p:spPr>
                <a:xfrm>
                  <a:off x="5578" y="6287"/>
                  <a:ext cx="44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" name="Oval 198">
                  <a:extLst>
                    <a:ext uri="{FF2B5EF4-FFF2-40B4-BE49-F238E27FC236}">
                      <a16:creationId xmlns:a16="http://schemas.microsoft.com/office/drawing/2014/main" id="{AF03485D-3844-8280-1860-991BDCF02E0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11" y="5449"/>
                  <a:ext cx="281" cy="2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900" b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Oval 199">
                  <a:extLst>
                    <a:ext uri="{FF2B5EF4-FFF2-40B4-BE49-F238E27FC236}">
                      <a16:creationId xmlns:a16="http://schemas.microsoft.com/office/drawing/2014/main" id="{C4C0D090-43ED-739D-7EA5-4ED146BA68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94" y="5047"/>
                  <a:ext cx="281" cy="28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sp>
              <p:nvSpPr>
                <p:cNvPr id="127" name="Oval 200">
                  <a:extLst>
                    <a:ext uri="{FF2B5EF4-FFF2-40B4-BE49-F238E27FC236}">
                      <a16:creationId xmlns:a16="http://schemas.microsoft.com/office/drawing/2014/main" id="{7815AE08-6B4E-A692-CE04-73F0082F4EE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822" y="4839"/>
                  <a:ext cx="281" cy="28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x-none" altLang="en-US" sz="9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Oval 201">
                  <a:extLst>
                    <a:ext uri="{FF2B5EF4-FFF2-40B4-BE49-F238E27FC236}">
                      <a16:creationId xmlns:a16="http://schemas.microsoft.com/office/drawing/2014/main" id="{43A8CED9-F1EA-3C69-1DA2-04E0A56A9D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84" y="5768"/>
                  <a:ext cx="281" cy="28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sp>
              <p:nvSpPr>
                <p:cNvPr id="129" name="Oval 202">
                  <a:extLst>
                    <a:ext uri="{FF2B5EF4-FFF2-40B4-BE49-F238E27FC236}">
                      <a16:creationId xmlns:a16="http://schemas.microsoft.com/office/drawing/2014/main" id="{EFC99F88-858D-D104-6EE4-C2905AE9BC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97" y="6146"/>
                  <a:ext cx="281" cy="28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sp>
              <p:nvSpPr>
                <p:cNvPr id="130" name="Oval 203">
                  <a:extLst>
                    <a:ext uri="{FF2B5EF4-FFF2-40B4-BE49-F238E27FC236}">
                      <a16:creationId xmlns:a16="http://schemas.microsoft.com/office/drawing/2014/main" id="{BE9D1D09-EA4B-058D-19C0-2F0ED148DF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342" y="5603"/>
                  <a:ext cx="281" cy="28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sp>
              <p:nvSpPr>
                <p:cNvPr id="131" name="Oval 204">
                  <a:extLst>
                    <a:ext uri="{FF2B5EF4-FFF2-40B4-BE49-F238E27FC236}">
                      <a16:creationId xmlns:a16="http://schemas.microsoft.com/office/drawing/2014/main" id="{BA6E5042-AFC6-2812-9D48-13B9FED0186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34" y="4678"/>
                  <a:ext cx="281" cy="2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900" b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Oval 209">
                  <a:extLst>
                    <a:ext uri="{FF2B5EF4-FFF2-40B4-BE49-F238E27FC236}">
                      <a16:creationId xmlns:a16="http://schemas.microsoft.com/office/drawing/2014/main" id="{05121B06-9646-F4BC-9673-A727A18623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18" y="6146"/>
                  <a:ext cx="281" cy="28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cxnSp>
              <p:nvCxnSpPr>
                <p:cNvPr id="133" name="Straight Connector 211">
                  <a:extLst>
                    <a:ext uri="{FF2B5EF4-FFF2-40B4-BE49-F238E27FC236}">
                      <a16:creationId xmlns:a16="http://schemas.microsoft.com/office/drawing/2014/main" id="{5BCDD519-A93C-ECE8-2CE8-13AE45D6476E}"/>
                    </a:ext>
                  </a:extLst>
                </p:cNvPr>
                <p:cNvCxnSpPr>
                  <a:cxnSpLocks noChangeAspect="1"/>
                  <a:stCxn id="126" idx="5"/>
                  <a:endCxn id="130" idx="0"/>
                </p:cNvCxnSpPr>
                <p:nvPr/>
              </p:nvCxnSpPr>
              <p:spPr>
                <a:xfrm>
                  <a:off x="6434" y="5287"/>
                  <a:ext cx="49" cy="3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6" name="Straight Connector 210">
                <a:extLst>
                  <a:ext uri="{FF2B5EF4-FFF2-40B4-BE49-F238E27FC236}">
                    <a16:creationId xmlns:a16="http://schemas.microsoft.com/office/drawing/2014/main" id="{52A6973C-0AA4-434B-E694-E755EF2EA888}"/>
                  </a:ext>
                </a:extLst>
              </p:cNvPr>
              <p:cNvCxnSpPr/>
              <p:nvPr/>
            </p:nvCxnSpPr>
            <p:spPr>
              <a:xfrm flipH="1">
                <a:off x="12148" y="4113"/>
                <a:ext cx="162" cy="21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268">
              <a:extLst>
                <a:ext uri="{FF2B5EF4-FFF2-40B4-BE49-F238E27FC236}">
                  <a16:creationId xmlns:a16="http://schemas.microsoft.com/office/drawing/2014/main" id="{D9EA3F30-B056-100F-41B0-4047784F79F6}"/>
                </a:ext>
              </a:extLst>
            </p:cNvPr>
            <p:cNvGrpSpPr/>
            <p:nvPr/>
          </p:nvGrpSpPr>
          <p:grpSpPr>
            <a:xfrm>
              <a:off x="7032625" y="1593898"/>
              <a:ext cx="886460" cy="1047115"/>
              <a:chOff x="11015" y="1484"/>
              <a:chExt cx="1396" cy="1649"/>
            </a:xfrm>
          </p:grpSpPr>
          <p:grpSp>
            <p:nvGrpSpPr>
              <p:cNvPr id="135" name="Group 45">
                <a:extLst>
                  <a:ext uri="{FF2B5EF4-FFF2-40B4-BE49-F238E27FC236}">
                    <a16:creationId xmlns:a16="http://schemas.microsoft.com/office/drawing/2014/main" id="{F3EA5685-9414-CDE5-5F04-E7193B61352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015" y="1484"/>
                <a:ext cx="1396" cy="1649"/>
                <a:chOff x="4671" y="2103"/>
                <a:chExt cx="1939" cy="2272"/>
              </a:xfrm>
            </p:grpSpPr>
            <p:cxnSp>
              <p:nvCxnSpPr>
                <p:cNvPr id="137" name="Straight Connector 183">
                  <a:extLst>
                    <a:ext uri="{FF2B5EF4-FFF2-40B4-BE49-F238E27FC236}">
                      <a16:creationId xmlns:a16="http://schemas.microsoft.com/office/drawing/2014/main" id="{70555738-80B3-070D-CF45-CAF5C6EE3203}"/>
                    </a:ext>
                  </a:extLst>
                </p:cNvPr>
                <p:cNvCxnSpPr/>
                <p:nvPr/>
              </p:nvCxnSpPr>
              <p:spPr>
                <a:xfrm flipH="1" flipV="1">
                  <a:off x="5566" y="3040"/>
                  <a:ext cx="560" cy="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50">
                  <a:extLst>
                    <a:ext uri="{FF2B5EF4-FFF2-40B4-BE49-F238E27FC236}">
                      <a16:creationId xmlns:a16="http://schemas.microsoft.com/office/drawing/2014/main" id="{76F33AFD-014F-05AA-EAA9-9637CE37D2D1}"/>
                    </a:ext>
                  </a:extLst>
                </p:cNvPr>
                <p:cNvCxnSpPr>
                  <a:stCxn id="148" idx="5"/>
                  <a:endCxn id="149" idx="2"/>
                </p:cNvCxnSpPr>
                <p:nvPr/>
              </p:nvCxnSpPr>
              <p:spPr>
                <a:xfrm>
                  <a:off x="4911" y="3433"/>
                  <a:ext cx="373" cy="2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62">
                  <a:extLst>
                    <a:ext uri="{FF2B5EF4-FFF2-40B4-BE49-F238E27FC236}">
                      <a16:creationId xmlns:a16="http://schemas.microsoft.com/office/drawing/2014/main" id="{F01F499E-129D-0890-1991-9E15084963E1}"/>
                    </a:ext>
                  </a:extLst>
                </p:cNvPr>
                <p:cNvCxnSpPr>
                  <a:stCxn id="147" idx="5"/>
                  <a:endCxn id="145" idx="1"/>
                </p:cNvCxnSpPr>
                <p:nvPr/>
              </p:nvCxnSpPr>
              <p:spPr>
                <a:xfrm>
                  <a:off x="5049" y="2504"/>
                  <a:ext cx="390" cy="41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63">
                  <a:extLst>
                    <a:ext uri="{FF2B5EF4-FFF2-40B4-BE49-F238E27FC236}">
                      <a16:creationId xmlns:a16="http://schemas.microsoft.com/office/drawing/2014/main" id="{2C6B2AF0-150D-9EF4-DA3E-EF3BBCDA8B89}"/>
                    </a:ext>
                  </a:extLst>
                </p:cNvPr>
                <p:cNvCxnSpPr>
                  <a:endCxn id="95" idx="0"/>
                </p:cNvCxnSpPr>
                <p:nvPr/>
              </p:nvCxnSpPr>
              <p:spPr>
                <a:xfrm flipH="1">
                  <a:off x="5649" y="4060"/>
                  <a:ext cx="636" cy="3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64">
                  <a:extLst>
                    <a:ext uri="{FF2B5EF4-FFF2-40B4-BE49-F238E27FC236}">
                      <a16:creationId xmlns:a16="http://schemas.microsoft.com/office/drawing/2014/main" id="{6ED57B73-D0AA-DCE1-8B78-7D593AD16E51}"/>
                    </a:ext>
                  </a:extLst>
                </p:cNvPr>
                <p:cNvCxnSpPr>
                  <a:stCxn id="151" idx="5"/>
                  <a:endCxn id="146" idx="1"/>
                </p:cNvCxnSpPr>
                <p:nvPr/>
              </p:nvCxnSpPr>
              <p:spPr>
                <a:xfrm>
                  <a:off x="5861" y="2343"/>
                  <a:ext cx="361" cy="1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65">
                  <a:extLst>
                    <a:ext uri="{FF2B5EF4-FFF2-40B4-BE49-F238E27FC236}">
                      <a16:creationId xmlns:a16="http://schemas.microsoft.com/office/drawing/2014/main" id="{E1B53AFD-D698-6FB7-001B-F175DAB4B621}"/>
                    </a:ext>
                  </a:extLst>
                </p:cNvPr>
                <p:cNvCxnSpPr>
                  <a:stCxn id="148" idx="6"/>
                  <a:endCxn id="145" idx="3"/>
                </p:cNvCxnSpPr>
                <p:nvPr/>
              </p:nvCxnSpPr>
              <p:spPr>
                <a:xfrm flipV="1">
                  <a:off x="4952" y="3114"/>
                  <a:ext cx="487" cy="2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66">
                  <a:extLst>
                    <a:ext uri="{FF2B5EF4-FFF2-40B4-BE49-F238E27FC236}">
                      <a16:creationId xmlns:a16="http://schemas.microsoft.com/office/drawing/2014/main" id="{7E38821C-8EBE-15FA-A98B-87F14A9EAE03}"/>
                    </a:ext>
                  </a:extLst>
                </p:cNvPr>
                <p:cNvCxnSpPr>
                  <a:stCxn id="149" idx="0"/>
                  <a:endCxn id="145" idx="4"/>
                </p:cNvCxnSpPr>
                <p:nvPr/>
              </p:nvCxnSpPr>
              <p:spPr>
                <a:xfrm flipV="1">
                  <a:off x="5425" y="3155"/>
                  <a:ext cx="114" cy="4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67">
                  <a:extLst>
                    <a:ext uri="{FF2B5EF4-FFF2-40B4-BE49-F238E27FC236}">
                      <a16:creationId xmlns:a16="http://schemas.microsoft.com/office/drawing/2014/main" id="{02E10403-7BF4-C4F8-6334-FB9807569B56}"/>
                    </a:ext>
                  </a:extLst>
                </p:cNvPr>
                <p:cNvCxnSpPr>
                  <a:stCxn id="149" idx="6"/>
                  <a:endCxn id="152" idx="2"/>
                </p:cNvCxnSpPr>
                <p:nvPr/>
              </p:nvCxnSpPr>
              <p:spPr>
                <a:xfrm>
                  <a:off x="5565" y="3712"/>
                  <a:ext cx="44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Oval 152">
                  <a:extLst>
                    <a:ext uri="{FF2B5EF4-FFF2-40B4-BE49-F238E27FC236}">
                      <a16:creationId xmlns:a16="http://schemas.microsoft.com/office/drawing/2014/main" id="{0C67D8EA-F127-26D8-0A2E-1198D0E4B169}"/>
                    </a:ext>
                  </a:extLst>
                </p:cNvPr>
                <p:cNvSpPr/>
                <p:nvPr/>
              </p:nvSpPr>
              <p:spPr>
                <a:xfrm>
                  <a:off x="5398" y="2874"/>
                  <a:ext cx="281" cy="28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9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6" name="Oval 153">
                  <a:extLst>
                    <a:ext uri="{FF2B5EF4-FFF2-40B4-BE49-F238E27FC236}">
                      <a16:creationId xmlns:a16="http://schemas.microsoft.com/office/drawing/2014/main" id="{23F0C67F-FC94-2AFD-1986-95CAD6249C12}"/>
                    </a:ext>
                  </a:extLst>
                </p:cNvPr>
                <p:cNvSpPr/>
                <p:nvPr/>
              </p:nvSpPr>
              <p:spPr>
                <a:xfrm>
                  <a:off x="6181" y="2472"/>
                  <a:ext cx="281" cy="28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sp>
              <p:nvSpPr>
                <p:cNvPr id="147" name="Oval 154">
                  <a:extLst>
                    <a:ext uri="{FF2B5EF4-FFF2-40B4-BE49-F238E27FC236}">
                      <a16:creationId xmlns:a16="http://schemas.microsoft.com/office/drawing/2014/main" id="{F53363EB-2A6C-450D-CE64-2C26D193D251}"/>
                    </a:ext>
                  </a:extLst>
                </p:cNvPr>
                <p:cNvSpPr/>
                <p:nvPr/>
              </p:nvSpPr>
              <p:spPr>
                <a:xfrm>
                  <a:off x="4809" y="2264"/>
                  <a:ext cx="281" cy="28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x-none" altLang="en-US" sz="9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Oval 155">
                  <a:extLst>
                    <a:ext uri="{FF2B5EF4-FFF2-40B4-BE49-F238E27FC236}">
                      <a16:creationId xmlns:a16="http://schemas.microsoft.com/office/drawing/2014/main" id="{31E422BE-5157-2077-B397-6A08FA4F0A76}"/>
                    </a:ext>
                  </a:extLst>
                </p:cNvPr>
                <p:cNvSpPr/>
                <p:nvPr/>
              </p:nvSpPr>
              <p:spPr>
                <a:xfrm>
                  <a:off x="4671" y="3193"/>
                  <a:ext cx="281" cy="28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sp>
              <p:nvSpPr>
                <p:cNvPr id="149" name="Oval 156">
                  <a:extLst>
                    <a:ext uri="{FF2B5EF4-FFF2-40B4-BE49-F238E27FC236}">
                      <a16:creationId xmlns:a16="http://schemas.microsoft.com/office/drawing/2014/main" id="{F2EA903B-36AB-CEA3-6D76-749B32B00225}"/>
                    </a:ext>
                  </a:extLst>
                </p:cNvPr>
                <p:cNvSpPr/>
                <p:nvPr/>
              </p:nvSpPr>
              <p:spPr>
                <a:xfrm>
                  <a:off x="5284" y="3571"/>
                  <a:ext cx="281" cy="28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sp>
              <p:nvSpPr>
                <p:cNvPr id="150" name="Oval 157">
                  <a:extLst>
                    <a:ext uri="{FF2B5EF4-FFF2-40B4-BE49-F238E27FC236}">
                      <a16:creationId xmlns:a16="http://schemas.microsoft.com/office/drawing/2014/main" id="{42847CC0-92CE-04B0-5C25-A3E092CA08FC}"/>
                    </a:ext>
                  </a:extLst>
                </p:cNvPr>
                <p:cNvSpPr/>
                <p:nvPr/>
              </p:nvSpPr>
              <p:spPr>
                <a:xfrm>
                  <a:off x="6329" y="3028"/>
                  <a:ext cx="281" cy="28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sp>
              <p:nvSpPr>
                <p:cNvPr id="151" name="Oval 161">
                  <a:extLst>
                    <a:ext uri="{FF2B5EF4-FFF2-40B4-BE49-F238E27FC236}">
                      <a16:creationId xmlns:a16="http://schemas.microsoft.com/office/drawing/2014/main" id="{280ADE1C-191A-F299-5F7E-D5608737EB72}"/>
                    </a:ext>
                  </a:extLst>
                </p:cNvPr>
                <p:cNvSpPr/>
                <p:nvPr/>
              </p:nvSpPr>
              <p:spPr>
                <a:xfrm>
                  <a:off x="5621" y="2103"/>
                  <a:ext cx="281" cy="28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9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Oval 179">
                  <a:extLst>
                    <a:ext uri="{FF2B5EF4-FFF2-40B4-BE49-F238E27FC236}">
                      <a16:creationId xmlns:a16="http://schemas.microsoft.com/office/drawing/2014/main" id="{235EC1B9-70AF-4E5D-A190-C93B00754C5D}"/>
                    </a:ext>
                  </a:extLst>
                </p:cNvPr>
                <p:cNvSpPr/>
                <p:nvPr/>
              </p:nvSpPr>
              <p:spPr>
                <a:xfrm>
                  <a:off x="6005" y="3571"/>
                  <a:ext cx="281" cy="28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cxnSp>
              <p:nvCxnSpPr>
                <p:cNvPr id="153" name="Straight Connector 182">
                  <a:extLst>
                    <a:ext uri="{FF2B5EF4-FFF2-40B4-BE49-F238E27FC236}">
                      <a16:creationId xmlns:a16="http://schemas.microsoft.com/office/drawing/2014/main" id="{A875A4AA-1E61-6926-8AE1-8F59609EE061}"/>
                    </a:ext>
                  </a:extLst>
                </p:cNvPr>
                <p:cNvCxnSpPr>
                  <a:stCxn id="146" idx="5"/>
                  <a:endCxn id="150" idx="0"/>
                </p:cNvCxnSpPr>
                <p:nvPr/>
              </p:nvCxnSpPr>
              <p:spPr>
                <a:xfrm>
                  <a:off x="6421" y="2712"/>
                  <a:ext cx="49" cy="3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6" name="Straight Connector 212">
                <a:extLst>
                  <a:ext uri="{FF2B5EF4-FFF2-40B4-BE49-F238E27FC236}">
                    <a16:creationId xmlns:a16="http://schemas.microsoft.com/office/drawing/2014/main" id="{F8317A53-2E39-BA6B-B7D9-C6EB41BAA105}"/>
                  </a:ext>
                </a:extLst>
              </p:cNvPr>
              <p:cNvCxnSpPr/>
              <p:nvPr/>
            </p:nvCxnSpPr>
            <p:spPr>
              <a:xfrm flipH="1">
                <a:off x="12148" y="2352"/>
                <a:ext cx="162" cy="21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4" name="Text Box 217">
              <a:extLst>
                <a:ext uri="{FF2B5EF4-FFF2-40B4-BE49-F238E27FC236}">
                  <a16:creationId xmlns:a16="http://schemas.microsoft.com/office/drawing/2014/main" id="{56F461FC-7352-67EC-A402-7A68E56D6F35}"/>
                </a:ext>
              </a:extLst>
            </p:cNvPr>
            <p:cNvSpPr txBox="1"/>
            <p:nvPr/>
          </p:nvSpPr>
          <p:spPr>
            <a:xfrm>
              <a:off x="4250055" y="2369868"/>
              <a:ext cx="88519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x-none" altLang="en-US" sz="1600" i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branch</a:t>
              </a:r>
            </a:p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x-none" altLang="en-US" sz="1600" i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pruning</a:t>
              </a:r>
            </a:p>
          </p:txBody>
        </p:sp>
        <p:cxnSp>
          <p:nvCxnSpPr>
            <p:cNvPr id="155" name="Straight Arrow Connector 218">
              <a:extLst>
                <a:ext uri="{FF2B5EF4-FFF2-40B4-BE49-F238E27FC236}">
                  <a16:creationId xmlns:a16="http://schemas.microsoft.com/office/drawing/2014/main" id="{33B32CA2-10FB-FE35-D651-51ED03D20D67}"/>
                </a:ext>
              </a:extLst>
            </p:cNvPr>
            <p:cNvCxnSpPr>
              <a:stCxn id="154" idx="1"/>
              <a:endCxn id="154" idx="3"/>
            </p:cNvCxnSpPr>
            <p:nvPr/>
          </p:nvCxnSpPr>
          <p:spPr>
            <a:xfrm>
              <a:off x="4250055" y="2636568"/>
              <a:ext cx="88519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 Box 224">
              <a:extLst>
                <a:ext uri="{FF2B5EF4-FFF2-40B4-BE49-F238E27FC236}">
                  <a16:creationId xmlns:a16="http://schemas.microsoft.com/office/drawing/2014/main" id="{F282F7CB-7BC5-138C-BFEB-E6B2278603C3}"/>
                </a:ext>
              </a:extLst>
            </p:cNvPr>
            <p:cNvSpPr txBox="1"/>
            <p:nvPr/>
          </p:nvSpPr>
          <p:spPr>
            <a:xfrm>
              <a:off x="3606800" y="1905683"/>
              <a:ext cx="56388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x-none" altLang="en-US" sz="12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ROV</a:t>
              </a:r>
            </a:p>
          </p:txBody>
        </p:sp>
        <p:sp>
          <p:nvSpPr>
            <p:cNvPr id="157" name="Text Box 225">
              <a:extLst>
                <a:ext uri="{FF2B5EF4-FFF2-40B4-BE49-F238E27FC236}">
                  <a16:creationId xmlns:a16="http://schemas.microsoft.com/office/drawing/2014/main" id="{4F042A09-3577-74C4-1D97-FD3F86668F26}"/>
                </a:ext>
              </a:extLst>
            </p:cNvPr>
            <p:cNvSpPr txBox="1"/>
            <p:nvPr/>
          </p:nvSpPr>
          <p:spPr>
            <a:xfrm>
              <a:off x="3238500" y="2260648"/>
              <a:ext cx="56388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x-none" altLang="en-US" sz="12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ROV</a:t>
              </a:r>
            </a:p>
          </p:txBody>
        </p:sp>
        <p:grpSp>
          <p:nvGrpSpPr>
            <p:cNvPr id="158" name="Group 226">
              <a:extLst>
                <a:ext uri="{FF2B5EF4-FFF2-40B4-BE49-F238E27FC236}">
                  <a16:creationId xmlns:a16="http://schemas.microsoft.com/office/drawing/2014/main" id="{A0E3FF40-4A3B-B4B4-0B14-1C7B81DE7328}"/>
                </a:ext>
              </a:extLst>
            </p:cNvPr>
            <p:cNvGrpSpPr/>
            <p:nvPr/>
          </p:nvGrpSpPr>
          <p:grpSpPr>
            <a:xfrm>
              <a:off x="5135245" y="1821863"/>
              <a:ext cx="1338498" cy="1530268"/>
              <a:chOff x="4087" y="1657"/>
              <a:chExt cx="2421" cy="2767"/>
            </a:xfrm>
          </p:grpSpPr>
          <p:cxnSp>
            <p:nvCxnSpPr>
              <p:cNvPr id="159" name="Straight Connector 259">
                <a:extLst>
                  <a:ext uri="{FF2B5EF4-FFF2-40B4-BE49-F238E27FC236}">
                    <a16:creationId xmlns:a16="http://schemas.microsoft.com/office/drawing/2014/main" id="{1A7EBB3B-4416-BC52-9B29-81A3523D1387}"/>
                  </a:ext>
                </a:extLst>
              </p:cNvPr>
              <p:cNvCxnSpPr>
                <a:stCxn id="166" idx="3"/>
                <a:endCxn id="181" idx="7"/>
              </p:cNvCxnSpPr>
              <p:nvPr/>
            </p:nvCxnSpPr>
            <p:spPr>
              <a:xfrm flipH="1">
                <a:off x="4779" y="1922"/>
                <a:ext cx="173" cy="30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261">
                <a:extLst>
                  <a:ext uri="{FF2B5EF4-FFF2-40B4-BE49-F238E27FC236}">
                    <a16:creationId xmlns:a16="http://schemas.microsoft.com/office/drawing/2014/main" id="{37B4F403-437B-32B3-E5F2-39B6B65F8ECA}"/>
                  </a:ext>
                </a:extLst>
              </p:cNvPr>
              <p:cNvCxnSpPr>
                <a:stCxn id="167" idx="5"/>
                <a:endCxn id="181" idx="1"/>
              </p:cNvCxnSpPr>
              <p:nvPr/>
            </p:nvCxnSpPr>
            <p:spPr>
              <a:xfrm>
                <a:off x="4352" y="2015"/>
                <a:ext cx="208" cy="20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263">
                <a:extLst>
                  <a:ext uri="{FF2B5EF4-FFF2-40B4-BE49-F238E27FC236}">
                    <a16:creationId xmlns:a16="http://schemas.microsoft.com/office/drawing/2014/main" id="{4D983FF9-3E04-A78E-3CF8-A75AB7304E7E}"/>
                  </a:ext>
                </a:extLst>
              </p:cNvPr>
              <p:cNvCxnSpPr>
                <a:stCxn id="168" idx="0"/>
                <a:endCxn id="182" idx="4"/>
              </p:cNvCxnSpPr>
              <p:nvPr/>
            </p:nvCxnSpPr>
            <p:spPr>
              <a:xfrm flipV="1">
                <a:off x="4517" y="3518"/>
                <a:ext cx="0" cy="317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265">
                <a:extLst>
                  <a:ext uri="{FF2B5EF4-FFF2-40B4-BE49-F238E27FC236}">
                    <a16:creationId xmlns:a16="http://schemas.microsoft.com/office/drawing/2014/main" id="{ED0F3164-2B85-9332-59E4-6DD2F92C0BD3}"/>
                  </a:ext>
                </a:extLst>
              </p:cNvPr>
              <p:cNvCxnSpPr>
                <a:stCxn id="169" idx="2"/>
                <a:endCxn id="168" idx="5"/>
              </p:cNvCxnSpPr>
              <p:nvPr/>
            </p:nvCxnSpPr>
            <p:spPr>
              <a:xfrm flipH="1" flipV="1">
                <a:off x="4626" y="4100"/>
                <a:ext cx="506" cy="169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3" name="Group 227">
                <a:extLst>
                  <a:ext uri="{FF2B5EF4-FFF2-40B4-BE49-F238E27FC236}">
                    <a16:creationId xmlns:a16="http://schemas.microsoft.com/office/drawing/2014/main" id="{6284907C-A2C2-BA32-8C7C-5C825D14EFC3}"/>
                  </a:ext>
                </a:extLst>
              </p:cNvPr>
              <p:cNvGrpSpPr/>
              <p:nvPr/>
            </p:nvGrpSpPr>
            <p:grpSpPr>
              <a:xfrm>
                <a:off x="4361" y="2000"/>
                <a:ext cx="2147" cy="1937"/>
                <a:chOff x="4407" y="2103"/>
                <a:chExt cx="1939" cy="1749"/>
              </a:xfrm>
            </p:grpSpPr>
            <p:cxnSp>
              <p:nvCxnSpPr>
                <p:cNvPr id="171" name="Straight Connector 229">
                  <a:extLst>
                    <a:ext uri="{FF2B5EF4-FFF2-40B4-BE49-F238E27FC236}">
                      <a16:creationId xmlns:a16="http://schemas.microsoft.com/office/drawing/2014/main" id="{13B316A6-2C7F-FEB4-69A2-34AC53F197EE}"/>
                    </a:ext>
                  </a:extLst>
                </p:cNvPr>
                <p:cNvCxnSpPr/>
                <p:nvPr/>
              </p:nvCxnSpPr>
              <p:spPr>
                <a:xfrm flipH="1" flipV="1">
                  <a:off x="5302" y="3040"/>
                  <a:ext cx="560" cy="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231">
                  <a:extLst>
                    <a:ext uri="{FF2B5EF4-FFF2-40B4-BE49-F238E27FC236}">
                      <a16:creationId xmlns:a16="http://schemas.microsoft.com/office/drawing/2014/main" id="{D4E6BDED-9E00-A272-B310-A72996E61904}"/>
                    </a:ext>
                  </a:extLst>
                </p:cNvPr>
                <p:cNvCxnSpPr>
                  <a:stCxn id="182" idx="5"/>
                  <a:endCxn id="183" idx="2"/>
                </p:cNvCxnSpPr>
                <p:nvPr/>
              </p:nvCxnSpPr>
              <p:spPr>
                <a:xfrm>
                  <a:off x="4647" y="3433"/>
                  <a:ext cx="373" cy="2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232">
                  <a:extLst>
                    <a:ext uri="{FF2B5EF4-FFF2-40B4-BE49-F238E27FC236}">
                      <a16:creationId xmlns:a16="http://schemas.microsoft.com/office/drawing/2014/main" id="{31D70051-1288-0385-4423-D4FD85F0A846}"/>
                    </a:ext>
                  </a:extLst>
                </p:cNvPr>
                <p:cNvCxnSpPr>
                  <a:stCxn id="181" idx="5"/>
                  <a:endCxn id="179" idx="1"/>
                </p:cNvCxnSpPr>
                <p:nvPr/>
              </p:nvCxnSpPr>
              <p:spPr>
                <a:xfrm>
                  <a:off x="4785" y="2504"/>
                  <a:ext cx="390" cy="41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233">
                  <a:extLst>
                    <a:ext uri="{FF2B5EF4-FFF2-40B4-BE49-F238E27FC236}">
                      <a16:creationId xmlns:a16="http://schemas.microsoft.com/office/drawing/2014/main" id="{1DFD8A13-FA0D-A49C-BD68-D0D9924EB761}"/>
                    </a:ext>
                  </a:extLst>
                </p:cNvPr>
                <p:cNvCxnSpPr/>
                <p:nvPr/>
              </p:nvCxnSpPr>
              <p:spPr>
                <a:xfrm flipH="1">
                  <a:off x="5385" y="2632"/>
                  <a:ext cx="636" cy="3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235">
                  <a:extLst>
                    <a:ext uri="{FF2B5EF4-FFF2-40B4-BE49-F238E27FC236}">
                      <a16:creationId xmlns:a16="http://schemas.microsoft.com/office/drawing/2014/main" id="{A3681A54-EA32-D696-4382-178162A020BD}"/>
                    </a:ext>
                  </a:extLst>
                </p:cNvPr>
                <p:cNvCxnSpPr>
                  <a:stCxn id="185" idx="5"/>
                  <a:endCxn id="180" idx="1"/>
                </p:cNvCxnSpPr>
                <p:nvPr/>
              </p:nvCxnSpPr>
              <p:spPr>
                <a:xfrm>
                  <a:off x="5597" y="2343"/>
                  <a:ext cx="361" cy="1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236">
                  <a:extLst>
                    <a:ext uri="{FF2B5EF4-FFF2-40B4-BE49-F238E27FC236}">
                      <a16:creationId xmlns:a16="http://schemas.microsoft.com/office/drawing/2014/main" id="{3F2B6351-C010-321B-D315-684297D5B8BA}"/>
                    </a:ext>
                  </a:extLst>
                </p:cNvPr>
                <p:cNvCxnSpPr>
                  <a:stCxn id="182" idx="6"/>
                  <a:endCxn id="179" idx="3"/>
                </p:cNvCxnSpPr>
                <p:nvPr/>
              </p:nvCxnSpPr>
              <p:spPr>
                <a:xfrm flipV="1">
                  <a:off x="4688" y="3114"/>
                  <a:ext cx="487" cy="2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237">
                  <a:extLst>
                    <a:ext uri="{FF2B5EF4-FFF2-40B4-BE49-F238E27FC236}">
                      <a16:creationId xmlns:a16="http://schemas.microsoft.com/office/drawing/2014/main" id="{9D7BD663-B2AD-46FB-3C88-B4C480A5A07E}"/>
                    </a:ext>
                  </a:extLst>
                </p:cNvPr>
                <p:cNvCxnSpPr>
                  <a:stCxn id="183" idx="0"/>
                  <a:endCxn id="179" idx="4"/>
                </p:cNvCxnSpPr>
                <p:nvPr/>
              </p:nvCxnSpPr>
              <p:spPr>
                <a:xfrm flipV="1">
                  <a:off x="5161" y="3155"/>
                  <a:ext cx="114" cy="4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238">
                  <a:extLst>
                    <a:ext uri="{FF2B5EF4-FFF2-40B4-BE49-F238E27FC236}">
                      <a16:creationId xmlns:a16="http://schemas.microsoft.com/office/drawing/2014/main" id="{CA0CEA59-E0B9-44B8-4E2D-03FE8E644E1C}"/>
                    </a:ext>
                  </a:extLst>
                </p:cNvPr>
                <p:cNvCxnSpPr>
                  <a:stCxn id="183" idx="6"/>
                  <a:endCxn id="186" idx="2"/>
                </p:cNvCxnSpPr>
                <p:nvPr/>
              </p:nvCxnSpPr>
              <p:spPr>
                <a:xfrm>
                  <a:off x="5301" y="3712"/>
                  <a:ext cx="44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Oval 243">
                  <a:extLst>
                    <a:ext uri="{FF2B5EF4-FFF2-40B4-BE49-F238E27FC236}">
                      <a16:creationId xmlns:a16="http://schemas.microsoft.com/office/drawing/2014/main" id="{8603E1D9-179C-8B49-BAC3-72B816798639}"/>
                    </a:ext>
                  </a:extLst>
                </p:cNvPr>
                <p:cNvSpPr/>
                <p:nvPr/>
              </p:nvSpPr>
              <p:spPr>
                <a:xfrm>
                  <a:off x="5134" y="2874"/>
                  <a:ext cx="281" cy="281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Oval 244">
                  <a:extLst>
                    <a:ext uri="{FF2B5EF4-FFF2-40B4-BE49-F238E27FC236}">
                      <a16:creationId xmlns:a16="http://schemas.microsoft.com/office/drawing/2014/main" id="{7C0D3E5E-BD48-E70D-4071-EA0CBB2CB0E4}"/>
                    </a:ext>
                  </a:extLst>
                </p:cNvPr>
                <p:cNvSpPr/>
                <p:nvPr/>
              </p:nvSpPr>
              <p:spPr>
                <a:xfrm>
                  <a:off x="5917" y="2472"/>
                  <a:ext cx="281" cy="281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Oval 245">
                  <a:extLst>
                    <a:ext uri="{FF2B5EF4-FFF2-40B4-BE49-F238E27FC236}">
                      <a16:creationId xmlns:a16="http://schemas.microsoft.com/office/drawing/2014/main" id="{66E3B713-4539-6B59-3499-EC4917EB5C24}"/>
                    </a:ext>
                  </a:extLst>
                </p:cNvPr>
                <p:cNvSpPr/>
                <p:nvPr/>
              </p:nvSpPr>
              <p:spPr>
                <a:xfrm>
                  <a:off x="4545" y="2264"/>
                  <a:ext cx="281" cy="281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x-none" alt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Oval 246">
                  <a:extLst>
                    <a:ext uri="{FF2B5EF4-FFF2-40B4-BE49-F238E27FC236}">
                      <a16:creationId xmlns:a16="http://schemas.microsoft.com/office/drawing/2014/main" id="{B4F9715F-C159-543D-137D-76BC3539A304}"/>
                    </a:ext>
                  </a:extLst>
                </p:cNvPr>
                <p:cNvSpPr/>
                <p:nvPr/>
              </p:nvSpPr>
              <p:spPr>
                <a:xfrm>
                  <a:off x="4407" y="3193"/>
                  <a:ext cx="281" cy="281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Oval 247">
                  <a:extLst>
                    <a:ext uri="{FF2B5EF4-FFF2-40B4-BE49-F238E27FC236}">
                      <a16:creationId xmlns:a16="http://schemas.microsoft.com/office/drawing/2014/main" id="{44F0D886-1674-34AF-3D68-4997DD189D71}"/>
                    </a:ext>
                  </a:extLst>
                </p:cNvPr>
                <p:cNvSpPr/>
                <p:nvPr/>
              </p:nvSpPr>
              <p:spPr>
                <a:xfrm>
                  <a:off x="5020" y="3571"/>
                  <a:ext cx="281" cy="281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Oval 249">
                  <a:extLst>
                    <a:ext uri="{FF2B5EF4-FFF2-40B4-BE49-F238E27FC236}">
                      <a16:creationId xmlns:a16="http://schemas.microsoft.com/office/drawing/2014/main" id="{D0FF01F9-FA50-7BE8-379E-D02A126AC3D6}"/>
                    </a:ext>
                  </a:extLst>
                </p:cNvPr>
                <p:cNvSpPr/>
                <p:nvPr/>
              </p:nvSpPr>
              <p:spPr>
                <a:xfrm>
                  <a:off x="6065" y="3028"/>
                  <a:ext cx="281" cy="281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" name="Oval 253">
                  <a:extLst>
                    <a:ext uri="{FF2B5EF4-FFF2-40B4-BE49-F238E27FC236}">
                      <a16:creationId xmlns:a16="http://schemas.microsoft.com/office/drawing/2014/main" id="{7B7BD8E1-8EB8-0F9F-E7EA-CEE3B6CDBBD6}"/>
                    </a:ext>
                  </a:extLst>
                </p:cNvPr>
                <p:cNvSpPr/>
                <p:nvPr/>
              </p:nvSpPr>
              <p:spPr>
                <a:xfrm>
                  <a:off x="5357" y="2103"/>
                  <a:ext cx="281" cy="281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" name="Oval 254">
                  <a:extLst>
                    <a:ext uri="{FF2B5EF4-FFF2-40B4-BE49-F238E27FC236}">
                      <a16:creationId xmlns:a16="http://schemas.microsoft.com/office/drawing/2014/main" id="{37FA08F1-6BEF-ABE2-7A75-71BF5BCC69F1}"/>
                    </a:ext>
                  </a:extLst>
                </p:cNvPr>
                <p:cNvSpPr/>
                <p:nvPr/>
              </p:nvSpPr>
              <p:spPr>
                <a:xfrm>
                  <a:off x="5741" y="3571"/>
                  <a:ext cx="281" cy="281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12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87" name="Straight Connector 255">
                  <a:extLst>
                    <a:ext uri="{FF2B5EF4-FFF2-40B4-BE49-F238E27FC236}">
                      <a16:creationId xmlns:a16="http://schemas.microsoft.com/office/drawing/2014/main" id="{5928F07E-CA98-81B9-F8DA-B9096C3D95F6}"/>
                    </a:ext>
                  </a:extLst>
                </p:cNvPr>
                <p:cNvCxnSpPr>
                  <a:stCxn id="180" idx="5"/>
                  <a:endCxn id="184" idx="0"/>
                </p:cNvCxnSpPr>
                <p:nvPr/>
              </p:nvCxnSpPr>
              <p:spPr>
                <a:xfrm>
                  <a:off x="6157" y="2712"/>
                  <a:ext cx="49" cy="3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64" name="Picture 256" descr="1">
                <a:extLst>
                  <a:ext uri="{FF2B5EF4-FFF2-40B4-BE49-F238E27FC236}">
                    <a16:creationId xmlns:a16="http://schemas.microsoft.com/office/drawing/2014/main" id="{43B7A013-F8F2-88A4-1091-68F525E208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48" y="2888"/>
                <a:ext cx="465" cy="465"/>
              </a:xfrm>
              <a:prstGeom prst="rect">
                <a:avLst/>
              </a:prstGeom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65" name="Picture 257" descr="1">
                <a:extLst>
                  <a:ext uri="{FF2B5EF4-FFF2-40B4-BE49-F238E27FC236}">
                    <a16:creationId xmlns:a16="http://schemas.microsoft.com/office/drawing/2014/main" id="{F3FB0643-C5DE-9EAC-3531-55AA00B77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82" y="2039"/>
                <a:ext cx="465" cy="465"/>
              </a:xfrm>
              <a:prstGeom prst="rect">
                <a:avLst/>
              </a:prstGeom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6" name="Oval 258">
                <a:extLst>
                  <a:ext uri="{FF2B5EF4-FFF2-40B4-BE49-F238E27FC236}">
                    <a16:creationId xmlns:a16="http://schemas.microsoft.com/office/drawing/2014/main" id="{96E164E2-8618-8414-0F3C-64D45EEA4049}"/>
                  </a:ext>
                </a:extLst>
              </p:cNvPr>
              <p:cNvSpPr/>
              <p:nvPr/>
            </p:nvSpPr>
            <p:spPr>
              <a:xfrm>
                <a:off x="4906" y="1657"/>
                <a:ext cx="311" cy="311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alt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Oval 260">
                <a:extLst>
                  <a:ext uri="{FF2B5EF4-FFF2-40B4-BE49-F238E27FC236}">
                    <a16:creationId xmlns:a16="http://schemas.microsoft.com/office/drawing/2014/main" id="{965111FA-7049-4E05-9527-7210241936D3}"/>
                  </a:ext>
                </a:extLst>
              </p:cNvPr>
              <p:cNvSpPr/>
              <p:nvPr/>
            </p:nvSpPr>
            <p:spPr>
              <a:xfrm>
                <a:off x="4087" y="1750"/>
                <a:ext cx="311" cy="311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alt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Oval 262">
                <a:extLst>
                  <a:ext uri="{FF2B5EF4-FFF2-40B4-BE49-F238E27FC236}">
                    <a16:creationId xmlns:a16="http://schemas.microsoft.com/office/drawing/2014/main" id="{7E0917ED-8EFF-17C7-D935-AFF18FBD2221}"/>
                  </a:ext>
                </a:extLst>
              </p:cNvPr>
              <p:cNvSpPr/>
              <p:nvPr/>
            </p:nvSpPr>
            <p:spPr>
              <a:xfrm>
                <a:off x="4361" y="3835"/>
                <a:ext cx="311" cy="311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alt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Oval 264">
                <a:extLst>
                  <a:ext uri="{FF2B5EF4-FFF2-40B4-BE49-F238E27FC236}">
                    <a16:creationId xmlns:a16="http://schemas.microsoft.com/office/drawing/2014/main" id="{E121C1F5-23D6-EEF7-0008-EF41553A87B1}"/>
                  </a:ext>
                </a:extLst>
              </p:cNvPr>
              <p:cNvSpPr/>
              <p:nvPr/>
            </p:nvSpPr>
            <p:spPr>
              <a:xfrm>
                <a:off x="5132" y="4113"/>
                <a:ext cx="311" cy="311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altLang="en-US" sz="1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70" name="Straight Connector 266">
                <a:extLst>
                  <a:ext uri="{FF2B5EF4-FFF2-40B4-BE49-F238E27FC236}">
                    <a16:creationId xmlns:a16="http://schemas.microsoft.com/office/drawing/2014/main" id="{98FA4E13-6F21-A589-88C5-0037D53BE209}"/>
                  </a:ext>
                </a:extLst>
              </p:cNvPr>
              <p:cNvCxnSpPr>
                <a:stCxn id="184" idx="4"/>
              </p:cNvCxnSpPr>
              <p:nvPr/>
            </p:nvCxnSpPr>
            <p:spPr>
              <a:xfrm flipH="1">
                <a:off x="6094" y="3335"/>
                <a:ext cx="258" cy="33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8" name="Text Box 173">
              <a:extLst>
                <a:ext uri="{FF2B5EF4-FFF2-40B4-BE49-F238E27FC236}">
                  <a16:creationId xmlns:a16="http://schemas.microsoft.com/office/drawing/2014/main" id="{1AC825AE-9A7E-CC27-D9A1-3F9F9931EADB}"/>
                </a:ext>
              </a:extLst>
            </p:cNvPr>
            <p:cNvSpPr txBox="1"/>
            <p:nvPr/>
          </p:nvSpPr>
          <p:spPr>
            <a:xfrm>
              <a:off x="1126491" y="1299258"/>
              <a:ext cx="2522220" cy="3683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x-none" altLang="en-US" i="1">
                  <a:latin typeface="Times New Roman" panose="02020603050405020304" charset="0"/>
                  <a:cs typeface="Times New Roman" panose="02020603050405020304" charset="0"/>
                </a:rPr>
                <a:t>    </a:t>
              </a:r>
              <a:r>
                <a:rPr lang="x-none" altLang="en-US">
                  <a:latin typeface="Times New Roman" panose="02020603050405020304" charset="0"/>
                  <a:cs typeface="Times New Roman" panose="02020603050405020304" charset="0"/>
                </a:rPr>
                <a:t>Topology Construction</a:t>
              </a:r>
            </a:p>
          </p:txBody>
        </p:sp>
        <p:grpSp>
          <p:nvGrpSpPr>
            <p:cNvPr id="189" name="Group 270">
              <a:extLst>
                <a:ext uri="{FF2B5EF4-FFF2-40B4-BE49-F238E27FC236}">
                  <a16:creationId xmlns:a16="http://schemas.microsoft.com/office/drawing/2014/main" id="{723D69A0-A30B-7826-7BCD-DAD0BF4B88C7}"/>
                </a:ext>
              </a:extLst>
            </p:cNvPr>
            <p:cNvGrpSpPr/>
            <p:nvPr/>
          </p:nvGrpSpPr>
          <p:grpSpPr>
            <a:xfrm>
              <a:off x="314325" y="5286423"/>
              <a:ext cx="885190" cy="798830"/>
              <a:chOff x="11015" y="3245"/>
              <a:chExt cx="1394" cy="1258"/>
            </a:xfrm>
          </p:grpSpPr>
          <p:grpSp>
            <p:nvGrpSpPr>
              <p:cNvPr id="190" name="Group 271">
                <a:extLst>
                  <a:ext uri="{FF2B5EF4-FFF2-40B4-BE49-F238E27FC236}">
                    <a16:creationId xmlns:a16="http://schemas.microsoft.com/office/drawing/2014/main" id="{B27D8938-647F-D77A-5193-67901F29AD4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015" y="3245"/>
                <a:ext cx="1395" cy="1259"/>
                <a:chOff x="4684" y="4678"/>
                <a:chExt cx="1938" cy="1748"/>
              </a:xfrm>
            </p:grpSpPr>
            <p:cxnSp>
              <p:nvCxnSpPr>
                <p:cNvPr id="192" name="Straight Connector 272">
                  <a:extLst>
                    <a:ext uri="{FF2B5EF4-FFF2-40B4-BE49-F238E27FC236}">
                      <a16:creationId xmlns:a16="http://schemas.microsoft.com/office/drawing/2014/main" id="{B7895662-73AF-8CF7-87CE-D71AE0D2D3CC}"/>
                    </a:ext>
                  </a:extLst>
                </p:cNvPr>
                <p:cNvCxnSpPr>
                  <a:cxnSpLocks noChangeAspect="1"/>
                </p:cNvCxnSpPr>
                <p:nvPr/>
              </p:nvCxnSpPr>
              <p:spPr>
                <a:xfrm flipH="1" flipV="1">
                  <a:off x="5579" y="5615"/>
                  <a:ext cx="560" cy="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273">
                  <a:extLst>
                    <a:ext uri="{FF2B5EF4-FFF2-40B4-BE49-F238E27FC236}">
                      <a16:creationId xmlns:a16="http://schemas.microsoft.com/office/drawing/2014/main" id="{25EB2BA7-A36E-04CE-C68C-C320DFF37135}"/>
                    </a:ext>
                  </a:extLst>
                </p:cNvPr>
                <p:cNvCxnSpPr>
                  <a:cxnSpLocks noChangeAspect="1"/>
                  <a:stCxn id="203" idx="5"/>
                  <a:endCxn id="204" idx="2"/>
                </p:cNvCxnSpPr>
                <p:nvPr/>
              </p:nvCxnSpPr>
              <p:spPr>
                <a:xfrm>
                  <a:off x="4924" y="6008"/>
                  <a:ext cx="373" cy="2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274">
                  <a:extLst>
                    <a:ext uri="{FF2B5EF4-FFF2-40B4-BE49-F238E27FC236}">
                      <a16:creationId xmlns:a16="http://schemas.microsoft.com/office/drawing/2014/main" id="{AE02BCA3-5905-0483-4821-4A806333CDB9}"/>
                    </a:ext>
                  </a:extLst>
                </p:cNvPr>
                <p:cNvCxnSpPr>
                  <a:cxnSpLocks noChangeAspect="1"/>
                  <a:stCxn id="202" idx="5"/>
                  <a:endCxn id="200" idx="1"/>
                </p:cNvCxnSpPr>
                <p:nvPr/>
              </p:nvCxnSpPr>
              <p:spPr>
                <a:xfrm>
                  <a:off x="5062" y="5079"/>
                  <a:ext cx="390" cy="41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275">
                  <a:extLst>
                    <a:ext uri="{FF2B5EF4-FFF2-40B4-BE49-F238E27FC236}">
                      <a16:creationId xmlns:a16="http://schemas.microsoft.com/office/drawing/2014/main" id="{37F6AA04-F5EE-8872-0C6D-86BB2A2D9C1C}"/>
                    </a:ext>
                  </a:extLst>
                </p:cNvPr>
                <p:cNvCxnSpPr>
                  <a:cxnSpLocks noChangeAspect="1"/>
                  <a:endCxn id="191" idx="0"/>
                </p:cNvCxnSpPr>
                <p:nvPr/>
              </p:nvCxnSpPr>
              <p:spPr>
                <a:xfrm flipH="1">
                  <a:off x="5662" y="5207"/>
                  <a:ext cx="636" cy="3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276">
                  <a:extLst>
                    <a:ext uri="{FF2B5EF4-FFF2-40B4-BE49-F238E27FC236}">
                      <a16:creationId xmlns:a16="http://schemas.microsoft.com/office/drawing/2014/main" id="{35128FF3-AB33-7E43-65FD-C4A86C1F4238}"/>
                    </a:ext>
                  </a:extLst>
                </p:cNvPr>
                <p:cNvCxnSpPr>
                  <a:cxnSpLocks noChangeAspect="1"/>
                  <a:stCxn id="206" idx="5"/>
                  <a:endCxn id="201" idx="1"/>
                </p:cNvCxnSpPr>
                <p:nvPr/>
              </p:nvCxnSpPr>
              <p:spPr>
                <a:xfrm>
                  <a:off x="5874" y="4918"/>
                  <a:ext cx="361" cy="1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277">
                  <a:extLst>
                    <a:ext uri="{FF2B5EF4-FFF2-40B4-BE49-F238E27FC236}">
                      <a16:creationId xmlns:a16="http://schemas.microsoft.com/office/drawing/2014/main" id="{BC4323AA-98C8-73E3-F7B7-6706BB516BB5}"/>
                    </a:ext>
                  </a:extLst>
                </p:cNvPr>
                <p:cNvCxnSpPr>
                  <a:cxnSpLocks noChangeAspect="1"/>
                  <a:stCxn id="203" idx="6"/>
                  <a:endCxn id="200" idx="3"/>
                </p:cNvCxnSpPr>
                <p:nvPr/>
              </p:nvCxnSpPr>
              <p:spPr>
                <a:xfrm flipV="1">
                  <a:off x="4965" y="5689"/>
                  <a:ext cx="487" cy="2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278">
                  <a:extLst>
                    <a:ext uri="{FF2B5EF4-FFF2-40B4-BE49-F238E27FC236}">
                      <a16:creationId xmlns:a16="http://schemas.microsoft.com/office/drawing/2014/main" id="{B25AA07B-56C3-EB5C-1A1F-FB6DA7D0C2CC}"/>
                    </a:ext>
                  </a:extLst>
                </p:cNvPr>
                <p:cNvCxnSpPr>
                  <a:cxnSpLocks noChangeAspect="1"/>
                  <a:stCxn id="204" idx="0"/>
                  <a:endCxn id="200" idx="4"/>
                </p:cNvCxnSpPr>
                <p:nvPr/>
              </p:nvCxnSpPr>
              <p:spPr>
                <a:xfrm flipV="1">
                  <a:off x="5438" y="5730"/>
                  <a:ext cx="114" cy="4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279">
                  <a:extLst>
                    <a:ext uri="{FF2B5EF4-FFF2-40B4-BE49-F238E27FC236}">
                      <a16:creationId xmlns:a16="http://schemas.microsoft.com/office/drawing/2014/main" id="{676386AF-04F0-BE09-8567-D112A5577C95}"/>
                    </a:ext>
                  </a:extLst>
                </p:cNvPr>
                <p:cNvCxnSpPr>
                  <a:cxnSpLocks noChangeAspect="1"/>
                  <a:stCxn id="204" idx="6"/>
                  <a:endCxn id="207" idx="2"/>
                </p:cNvCxnSpPr>
                <p:nvPr/>
              </p:nvCxnSpPr>
              <p:spPr>
                <a:xfrm>
                  <a:off x="5578" y="6287"/>
                  <a:ext cx="44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Oval 280">
                  <a:extLst>
                    <a:ext uri="{FF2B5EF4-FFF2-40B4-BE49-F238E27FC236}">
                      <a16:creationId xmlns:a16="http://schemas.microsoft.com/office/drawing/2014/main" id="{C1298E79-40FC-84A9-0E81-386B57705E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11" y="5449"/>
                  <a:ext cx="281" cy="2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900" b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Oval 281">
                  <a:extLst>
                    <a:ext uri="{FF2B5EF4-FFF2-40B4-BE49-F238E27FC236}">
                      <a16:creationId xmlns:a16="http://schemas.microsoft.com/office/drawing/2014/main" id="{668E2FBE-B1AB-9333-9E98-A363C37C45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194" y="5047"/>
                  <a:ext cx="281" cy="28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sp>
              <p:nvSpPr>
                <p:cNvPr id="202" name="Oval 282">
                  <a:extLst>
                    <a:ext uri="{FF2B5EF4-FFF2-40B4-BE49-F238E27FC236}">
                      <a16:creationId xmlns:a16="http://schemas.microsoft.com/office/drawing/2014/main" id="{EC0BE69E-084F-A791-F84B-F730EB0A9C3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822" y="4839"/>
                  <a:ext cx="281" cy="28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x-none" altLang="en-US" sz="9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Oval 283">
                  <a:extLst>
                    <a:ext uri="{FF2B5EF4-FFF2-40B4-BE49-F238E27FC236}">
                      <a16:creationId xmlns:a16="http://schemas.microsoft.com/office/drawing/2014/main" id="{76FCD094-C114-599A-815B-1F415EB1674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684" y="5768"/>
                  <a:ext cx="281" cy="28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sp>
              <p:nvSpPr>
                <p:cNvPr id="204" name="Oval 284">
                  <a:extLst>
                    <a:ext uri="{FF2B5EF4-FFF2-40B4-BE49-F238E27FC236}">
                      <a16:creationId xmlns:a16="http://schemas.microsoft.com/office/drawing/2014/main" id="{0858E4E5-5FBB-3F4E-B068-952D559B847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97" y="6146"/>
                  <a:ext cx="281" cy="28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sp>
              <p:nvSpPr>
                <p:cNvPr id="205" name="Oval 285">
                  <a:extLst>
                    <a:ext uri="{FF2B5EF4-FFF2-40B4-BE49-F238E27FC236}">
                      <a16:creationId xmlns:a16="http://schemas.microsoft.com/office/drawing/2014/main" id="{E566F4C4-FDF4-88B2-7B03-2D5112E5C07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342" y="5603"/>
                  <a:ext cx="281" cy="28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sp>
              <p:nvSpPr>
                <p:cNvPr id="206" name="Oval 286">
                  <a:extLst>
                    <a:ext uri="{FF2B5EF4-FFF2-40B4-BE49-F238E27FC236}">
                      <a16:creationId xmlns:a16="http://schemas.microsoft.com/office/drawing/2014/main" id="{06D9A441-5974-C001-3AAD-A463F0E2CF9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634" y="4678"/>
                  <a:ext cx="281" cy="28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900" b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" name="Oval 287">
                  <a:extLst>
                    <a:ext uri="{FF2B5EF4-FFF2-40B4-BE49-F238E27FC236}">
                      <a16:creationId xmlns:a16="http://schemas.microsoft.com/office/drawing/2014/main" id="{4713D81C-00CE-236B-1379-A0DFD44305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18" y="6146"/>
                  <a:ext cx="281" cy="281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cxnSp>
              <p:nvCxnSpPr>
                <p:cNvPr id="208" name="Straight Connector 288">
                  <a:extLst>
                    <a:ext uri="{FF2B5EF4-FFF2-40B4-BE49-F238E27FC236}">
                      <a16:creationId xmlns:a16="http://schemas.microsoft.com/office/drawing/2014/main" id="{D7412078-09D5-0E90-1F35-F3462E043946}"/>
                    </a:ext>
                  </a:extLst>
                </p:cNvPr>
                <p:cNvCxnSpPr>
                  <a:cxnSpLocks noChangeAspect="1"/>
                  <a:stCxn id="201" idx="5"/>
                  <a:endCxn id="205" idx="0"/>
                </p:cNvCxnSpPr>
                <p:nvPr/>
              </p:nvCxnSpPr>
              <p:spPr>
                <a:xfrm>
                  <a:off x="6434" y="5287"/>
                  <a:ext cx="49" cy="3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1" name="Straight Connector 289">
                <a:extLst>
                  <a:ext uri="{FF2B5EF4-FFF2-40B4-BE49-F238E27FC236}">
                    <a16:creationId xmlns:a16="http://schemas.microsoft.com/office/drawing/2014/main" id="{864FAAB9-8E51-D4A5-50CB-9F9AAD112D5B}"/>
                  </a:ext>
                </a:extLst>
              </p:cNvPr>
              <p:cNvCxnSpPr/>
              <p:nvPr/>
            </p:nvCxnSpPr>
            <p:spPr>
              <a:xfrm flipH="1">
                <a:off x="12148" y="4113"/>
                <a:ext cx="162" cy="21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90">
              <a:extLst>
                <a:ext uri="{FF2B5EF4-FFF2-40B4-BE49-F238E27FC236}">
                  <a16:creationId xmlns:a16="http://schemas.microsoft.com/office/drawing/2014/main" id="{1E8A24D0-6BF4-F033-2F97-CE298686C275}"/>
                </a:ext>
              </a:extLst>
            </p:cNvPr>
            <p:cNvGrpSpPr/>
            <p:nvPr/>
          </p:nvGrpSpPr>
          <p:grpSpPr>
            <a:xfrm>
              <a:off x="314325" y="4330748"/>
              <a:ext cx="886460" cy="798830"/>
              <a:chOff x="11015" y="1484"/>
              <a:chExt cx="1396" cy="1258"/>
            </a:xfrm>
          </p:grpSpPr>
          <p:grpSp>
            <p:nvGrpSpPr>
              <p:cNvPr id="210" name="Group 291">
                <a:extLst>
                  <a:ext uri="{FF2B5EF4-FFF2-40B4-BE49-F238E27FC236}">
                    <a16:creationId xmlns:a16="http://schemas.microsoft.com/office/drawing/2014/main" id="{D3518A00-8394-552E-ACAE-7E7722522A8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015" y="1484"/>
                <a:ext cx="1396" cy="1259"/>
                <a:chOff x="4671" y="2103"/>
                <a:chExt cx="1939" cy="1749"/>
              </a:xfrm>
            </p:grpSpPr>
            <p:cxnSp>
              <p:nvCxnSpPr>
                <p:cNvPr id="212" name="Straight Connector 292">
                  <a:extLst>
                    <a:ext uri="{FF2B5EF4-FFF2-40B4-BE49-F238E27FC236}">
                      <a16:creationId xmlns:a16="http://schemas.microsoft.com/office/drawing/2014/main" id="{441B5D5C-ABC2-8FEA-A9FD-5E6569829E5C}"/>
                    </a:ext>
                  </a:extLst>
                </p:cNvPr>
                <p:cNvCxnSpPr/>
                <p:nvPr/>
              </p:nvCxnSpPr>
              <p:spPr>
                <a:xfrm flipH="1" flipV="1">
                  <a:off x="5566" y="3040"/>
                  <a:ext cx="560" cy="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93">
                  <a:extLst>
                    <a:ext uri="{FF2B5EF4-FFF2-40B4-BE49-F238E27FC236}">
                      <a16:creationId xmlns:a16="http://schemas.microsoft.com/office/drawing/2014/main" id="{47929FA6-1B61-F0BD-7582-DFDBDDB4EDE6}"/>
                    </a:ext>
                  </a:extLst>
                </p:cNvPr>
                <p:cNvCxnSpPr>
                  <a:stCxn id="223" idx="5"/>
                  <a:endCxn id="224" idx="2"/>
                </p:cNvCxnSpPr>
                <p:nvPr/>
              </p:nvCxnSpPr>
              <p:spPr>
                <a:xfrm>
                  <a:off x="4911" y="3433"/>
                  <a:ext cx="373" cy="2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94">
                  <a:extLst>
                    <a:ext uri="{FF2B5EF4-FFF2-40B4-BE49-F238E27FC236}">
                      <a16:creationId xmlns:a16="http://schemas.microsoft.com/office/drawing/2014/main" id="{5B5ECE6C-7471-4542-46EA-2C1DDFA4448C}"/>
                    </a:ext>
                  </a:extLst>
                </p:cNvPr>
                <p:cNvCxnSpPr>
                  <a:stCxn id="222" idx="5"/>
                  <a:endCxn id="220" idx="1"/>
                </p:cNvCxnSpPr>
                <p:nvPr/>
              </p:nvCxnSpPr>
              <p:spPr>
                <a:xfrm>
                  <a:off x="5049" y="2504"/>
                  <a:ext cx="390" cy="41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95">
                  <a:extLst>
                    <a:ext uri="{FF2B5EF4-FFF2-40B4-BE49-F238E27FC236}">
                      <a16:creationId xmlns:a16="http://schemas.microsoft.com/office/drawing/2014/main" id="{F201C43B-202C-B0BD-20B6-48BDC74D675A}"/>
                    </a:ext>
                  </a:extLst>
                </p:cNvPr>
                <p:cNvCxnSpPr/>
                <p:nvPr/>
              </p:nvCxnSpPr>
              <p:spPr>
                <a:xfrm flipH="1">
                  <a:off x="5649" y="2632"/>
                  <a:ext cx="636" cy="3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96">
                  <a:extLst>
                    <a:ext uri="{FF2B5EF4-FFF2-40B4-BE49-F238E27FC236}">
                      <a16:creationId xmlns:a16="http://schemas.microsoft.com/office/drawing/2014/main" id="{0A33194F-6FBB-9E76-F1E1-C595D24E1B5E}"/>
                    </a:ext>
                  </a:extLst>
                </p:cNvPr>
                <p:cNvCxnSpPr>
                  <a:stCxn id="226" idx="5"/>
                  <a:endCxn id="221" idx="1"/>
                </p:cNvCxnSpPr>
                <p:nvPr/>
              </p:nvCxnSpPr>
              <p:spPr>
                <a:xfrm>
                  <a:off x="5861" y="2343"/>
                  <a:ext cx="361" cy="17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97">
                  <a:extLst>
                    <a:ext uri="{FF2B5EF4-FFF2-40B4-BE49-F238E27FC236}">
                      <a16:creationId xmlns:a16="http://schemas.microsoft.com/office/drawing/2014/main" id="{9E6C19D6-0E7B-4FE0-8753-277B82368689}"/>
                    </a:ext>
                  </a:extLst>
                </p:cNvPr>
                <p:cNvCxnSpPr>
                  <a:stCxn id="223" idx="6"/>
                  <a:endCxn id="220" idx="3"/>
                </p:cNvCxnSpPr>
                <p:nvPr/>
              </p:nvCxnSpPr>
              <p:spPr>
                <a:xfrm flipV="1">
                  <a:off x="4952" y="3114"/>
                  <a:ext cx="487" cy="22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98">
                  <a:extLst>
                    <a:ext uri="{FF2B5EF4-FFF2-40B4-BE49-F238E27FC236}">
                      <a16:creationId xmlns:a16="http://schemas.microsoft.com/office/drawing/2014/main" id="{3D2AD7BC-B356-4D66-28D6-E8228A570861}"/>
                    </a:ext>
                  </a:extLst>
                </p:cNvPr>
                <p:cNvCxnSpPr>
                  <a:stCxn id="224" idx="0"/>
                  <a:endCxn id="220" idx="4"/>
                </p:cNvCxnSpPr>
                <p:nvPr/>
              </p:nvCxnSpPr>
              <p:spPr>
                <a:xfrm flipV="1">
                  <a:off x="5425" y="3155"/>
                  <a:ext cx="114" cy="4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99">
                  <a:extLst>
                    <a:ext uri="{FF2B5EF4-FFF2-40B4-BE49-F238E27FC236}">
                      <a16:creationId xmlns:a16="http://schemas.microsoft.com/office/drawing/2014/main" id="{A3E22C73-C97A-F69E-A2FA-99024048C5B1}"/>
                    </a:ext>
                  </a:extLst>
                </p:cNvPr>
                <p:cNvCxnSpPr>
                  <a:stCxn id="224" idx="6"/>
                  <a:endCxn id="227" idx="2"/>
                </p:cNvCxnSpPr>
                <p:nvPr/>
              </p:nvCxnSpPr>
              <p:spPr>
                <a:xfrm>
                  <a:off x="5565" y="3712"/>
                  <a:ext cx="44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0" name="Oval 300">
                  <a:extLst>
                    <a:ext uri="{FF2B5EF4-FFF2-40B4-BE49-F238E27FC236}">
                      <a16:creationId xmlns:a16="http://schemas.microsoft.com/office/drawing/2014/main" id="{538BE9EF-00C3-351C-430A-37AB6DB4F54E}"/>
                    </a:ext>
                  </a:extLst>
                </p:cNvPr>
                <p:cNvSpPr/>
                <p:nvPr/>
              </p:nvSpPr>
              <p:spPr>
                <a:xfrm>
                  <a:off x="5398" y="2874"/>
                  <a:ext cx="281" cy="28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9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Oval 301">
                  <a:extLst>
                    <a:ext uri="{FF2B5EF4-FFF2-40B4-BE49-F238E27FC236}">
                      <a16:creationId xmlns:a16="http://schemas.microsoft.com/office/drawing/2014/main" id="{DF30325D-8CE6-67B7-F79E-CC5A0D7C9D48}"/>
                    </a:ext>
                  </a:extLst>
                </p:cNvPr>
                <p:cNvSpPr/>
                <p:nvPr/>
              </p:nvSpPr>
              <p:spPr>
                <a:xfrm>
                  <a:off x="6181" y="2472"/>
                  <a:ext cx="281" cy="28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sp>
              <p:nvSpPr>
                <p:cNvPr id="222" name="Oval 302">
                  <a:extLst>
                    <a:ext uri="{FF2B5EF4-FFF2-40B4-BE49-F238E27FC236}">
                      <a16:creationId xmlns:a16="http://schemas.microsoft.com/office/drawing/2014/main" id="{CD13E4A9-DEC7-F5C5-C631-BAB248B68E20}"/>
                    </a:ext>
                  </a:extLst>
                </p:cNvPr>
                <p:cNvSpPr/>
                <p:nvPr/>
              </p:nvSpPr>
              <p:spPr>
                <a:xfrm>
                  <a:off x="4809" y="2264"/>
                  <a:ext cx="281" cy="28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x-none" altLang="en-US" sz="9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Oval 303">
                  <a:extLst>
                    <a:ext uri="{FF2B5EF4-FFF2-40B4-BE49-F238E27FC236}">
                      <a16:creationId xmlns:a16="http://schemas.microsoft.com/office/drawing/2014/main" id="{42810291-D117-1599-4F72-790B9FF0204A}"/>
                    </a:ext>
                  </a:extLst>
                </p:cNvPr>
                <p:cNvSpPr/>
                <p:nvPr/>
              </p:nvSpPr>
              <p:spPr>
                <a:xfrm>
                  <a:off x="4671" y="3193"/>
                  <a:ext cx="281" cy="28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sp>
              <p:nvSpPr>
                <p:cNvPr id="224" name="Oval 304">
                  <a:extLst>
                    <a:ext uri="{FF2B5EF4-FFF2-40B4-BE49-F238E27FC236}">
                      <a16:creationId xmlns:a16="http://schemas.microsoft.com/office/drawing/2014/main" id="{C51913A6-BEBC-2EB8-B520-41E6888C0ABE}"/>
                    </a:ext>
                  </a:extLst>
                </p:cNvPr>
                <p:cNvSpPr/>
                <p:nvPr/>
              </p:nvSpPr>
              <p:spPr>
                <a:xfrm>
                  <a:off x="5284" y="3571"/>
                  <a:ext cx="281" cy="28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sp>
              <p:nvSpPr>
                <p:cNvPr id="225" name="Oval 305">
                  <a:extLst>
                    <a:ext uri="{FF2B5EF4-FFF2-40B4-BE49-F238E27FC236}">
                      <a16:creationId xmlns:a16="http://schemas.microsoft.com/office/drawing/2014/main" id="{2FEC5A7F-2572-A314-1C38-CF6453781C74}"/>
                    </a:ext>
                  </a:extLst>
                </p:cNvPr>
                <p:cNvSpPr/>
                <p:nvPr/>
              </p:nvSpPr>
              <p:spPr>
                <a:xfrm>
                  <a:off x="6329" y="3028"/>
                  <a:ext cx="281" cy="28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sp>
              <p:nvSpPr>
                <p:cNvPr id="226" name="Oval 306">
                  <a:extLst>
                    <a:ext uri="{FF2B5EF4-FFF2-40B4-BE49-F238E27FC236}">
                      <a16:creationId xmlns:a16="http://schemas.microsoft.com/office/drawing/2014/main" id="{5460FE72-B0FC-1922-C944-2F9C2BFD7807}"/>
                    </a:ext>
                  </a:extLst>
                </p:cNvPr>
                <p:cNvSpPr/>
                <p:nvPr/>
              </p:nvSpPr>
              <p:spPr>
                <a:xfrm>
                  <a:off x="5621" y="2103"/>
                  <a:ext cx="281" cy="28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 sz="9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" name="Oval 307">
                  <a:extLst>
                    <a:ext uri="{FF2B5EF4-FFF2-40B4-BE49-F238E27FC236}">
                      <a16:creationId xmlns:a16="http://schemas.microsoft.com/office/drawing/2014/main" id="{7F3B3E1F-090A-E62C-1BB3-2B469F0A5072}"/>
                    </a:ext>
                  </a:extLst>
                </p:cNvPr>
                <p:cNvSpPr/>
                <p:nvPr/>
              </p:nvSpPr>
              <p:spPr>
                <a:xfrm>
                  <a:off x="6005" y="3571"/>
                  <a:ext cx="281" cy="281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 altLang="en-US"/>
                </a:p>
              </p:txBody>
            </p:sp>
            <p:cxnSp>
              <p:nvCxnSpPr>
                <p:cNvPr id="228" name="Straight Connector 308">
                  <a:extLst>
                    <a:ext uri="{FF2B5EF4-FFF2-40B4-BE49-F238E27FC236}">
                      <a16:creationId xmlns:a16="http://schemas.microsoft.com/office/drawing/2014/main" id="{10A0F7EF-A0D7-4D25-0016-CE6F699DFC4E}"/>
                    </a:ext>
                  </a:extLst>
                </p:cNvPr>
                <p:cNvCxnSpPr>
                  <a:stCxn id="221" idx="5"/>
                  <a:endCxn id="225" idx="0"/>
                </p:cNvCxnSpPr>
                <p:nvPr/>
              </p:nvCxnSpPr>
              <p:spPr>
                <a:xfrm>
                  <a:off x="6421" y="2712"/>
                  <a:ext cx="49" cy="31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1" name="Straight Connector 309">
                <a:extLst>
                  <a:ext uri="{FF2B5EF4-FFF2-40B4-BE49-F238E27FC236}">
                    <a16:creationId xmlns:a16="http://schemas.microsoft.com/office/drawing/2014/main" id="{31D85769-155F-4C55-EA4A-A6F08A24CD4D}"/>
                  </a:ext>
                </a:extLst>
              </p:cNvPr>
              <p:cNvCxnSpPr/>
              <p:nvPr/>
            </p:nvCxnSpPr>
            <p:spPr>
              <a:xfrm flipH="1">
                <a:off x="12148" y="2352"/>
                <a:ext cx="162" cy="219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9" name="Text Box 313">
              <a:extLst>
                <a:ext uri="{FF2B5EF4-FFF2-40B4-BE49-F238E27FC236}">
                  <a16:creationId xmlns:a16="http://schemas.microsoft.com/office/drawing/2014/main" id="{8888ED47-5AE6-02FB-B049-238A13C34F21}"/>
                </a:ext>
              </a:extLst>
            </p:cNvPr>
            <p:cNvSpPr txBox="1"/>
            <p:nvPr/>
          </p:nvSpPr>
          <p:spPr>
            <a:xfrm>
              <a:off x="6986270" y="4535218"/>
              <a:ext cx="1081405" cy="48514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lnSpc>
                  <a:spcPct val="80000"/>
                </a:lnSpc>
              </a:pPr>
              <a:r>
                <a:rPr lang="x-none" altLang="en-US" sz="16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benign route set</a:t>
              </a:r>
            </a:p>
          </p:txBody>
        </p:sp>
        <p:sp>
          <p:nvSpPr>
            <p:cNvPr id="230" name="Text Box 314">
              <a:extLst>
                <a:ext uri="{FF2B5EF4-FFF2-40B4-BE49-F238E27FC236}">
                  <a16:creationId xmlns:a16="http://schemas.microsoft.com/office/drawing/2014/main" id="{14E98C9B-EE43-FFC6-04E5-F50E90849174}"/>
                </a:ext>
              </a:extLst>
            </p:cNvPr>
            <p:cNvSpPr txBox="1"/>
            <p:nvPr/>
          </p:nvSpPr>
          <p:spPr>
            <a:xfrm>
              <a:off x="6986270" y="5466128"/>
              <a:ext cx="1082040" cy="48514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lnSpc>
                  <a:spcPct val="80000"/>
                </a:lnSpc>
              </a:pPr>
              <a:r>
                <a:rPr lang="x-none" altLang="en-US" sz="1600" b="1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malicious</a:t>
              </a:r>
            </a:p>
            <a:p>
              <a:pPr algn="ctr" fontAlgn="auto">
                <a:lnSpc>
                  <a:spcPct val="80000"/>
                </a:lnSpc>
              </a:pPr>
              <a:r>
                <a:rPr lang="x-none" altLang="en-US" sz="1600" b="1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route set</a:t>
              </a:r>
            </a:p>
          </p:txBody>
        </p:sp>
        <p:sp>
          <p:nvSpPr>
            <p:cNvPr id="231" name="Text Box 6">
              <a:extLst>
                <a:ext uri="{FF2B5EF4-FFF2-40B4-BE49-F238E27FC236}">
                  <a16:creationId xmlns:a16="http://schemas.microsoft.com/office/drawing/2014/main" id="{E54DB752-CA94-7791-319C-6736A50C2277}"/>
                </a:ext>
              </a:extLst>
            </p:cNvPr>
            <p:cNvSpPr txBox="1"/>
            <p:nvPr/>
          </p:nvSpPr>
          <p:spPr>
            <a:xfrm>
              <a:off x="8380731" y="1299258"/>
              <a:ext cx="2964180" cy="3683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x-none" altLang="en-US">
                  <a:latin typeface="Times New Roman" panose="02020603050405020304" charset="0"/>
                  <a:cs typeface="Times New Roman" panose="02020603050405020304" charset="0"/>
                </a:rPr>
                <a:t>    Stealthy Hijacking Analysis</a:t>
              </a:r>
            </a:p>
          </p:txBody>
        </p:sp>
        <p:cxnSp>
          <p:nvCxnSpPr>
            <p:cNvPr id="232" name="Elbow Connector 318">
              <a:extLst>
                <a:ext uri="{FF2B5EF4-FFF2-40B4-BE49-F238E27FC236}">
                  <a16:creationId xmlns:a16="http://schemas.microsoft.com/office/drawing/2014/main" id="{5773D129-3938-9439-99E0-EADDADFCAC80}"/>
                </a:ext>
              </a:extLst>
            </p:cNvPr>
            <p:cNvCxnSpPr/>
            <p:nvPr/>
          </p:nvCxnSpPr>
          <p:spPr>
            <a:xfrm rot="5400000" flipH="1">
              <a:off x="4236720" y="4598083"/>
              <a:ext cx="6985" cy="1456055"/>
            </a:xfrm>
            <a:prstGeom prst="bentConnector3">
              <a:avLst>
                <a:gd name="adj1" fmla="val -3409091"/>
              </a:avLst>
            </a:prstGeom>
            <a:ln w="15875" cap="rnd" cmpd="sng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320">
              <a:extLst>
                <a:ext uri="{FF2B5EF4-FFF2-40B4-BE49-F238E27FC236}">
                  <a16:creationId xmlns:a16="http://schemas.microsoft.com/office/drawing/2014/main" id="{C8917361-E728-73CA-C562-762C064BB8EE}"/>
                </a:ext>
              </a:extLst>
            </p:cNvPr>
            <p:cNvCxnSpPr/>
            <p:nvPr/>
          </p:nvCxnSpPr>
          <p:spPr>
            <a:xfrm>
              <a:off x="1363980" y="4811443"/>
              <a:ext cx="516255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321">
              <a:extLst>
                <a:ext uri="{FF2B5EF4-FFF2-40B4-BE49-F238E27FC236}">
                  <a16:creationId xmlns:a16="http://schemas.microsoft.com/office/drawing/2014/main" id="{A3A672CA-6B6C-4180-4134-4935CA088B35}"/>
                </a:ext>
              </a:extLst>
            </p:cNvPr>
            <p:cNvCxnSpPr/>
            <p:nvPr/>
          </p:nvCxnSpPr>
          <p:spPr>
            <a:xfrm>
              <a:off x="1363980" y="5748703"/>
              <a:ext cx="52197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322">
              <a:extLst>
                <a:ext uri="{FF2B5EF4-FFF2-40B4-BE49-F238E27FC236}">
                  <a16:creationId xmlns:a16="http://schemas.microsoft.com/office/drawing/2014/main" id="{C9C128D7-D25B-D540-F8AA-F445B09B2599}"/>
                </a:ext>
              </a:extLst>
            </p:cNvPr>
            <p:cNvCxnSpPr/>
            <p:nvPr/>
          </p:nvCxnSpPr>
          <p:spPr>
            <a:xfrm>
              <a:off x="6529705" y="4771438"/>
              <a:ext cx="476250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323">
              <a:extLst>
                <a:ext uri="{FF2B5EF4-FFF2-40B4-BE49-F238E27FC236}">
                  <a16:creationId xmlns:a16="http://schemas.microsoft.com/office/drawing/2014/main" id="{D8FF7B00-BABD-4C1B-53AF-7DAC96C1B309}"/>
                </a:ext>
              </a:extLst>
            </p:cNvPr>
            <p:cNvCxnSpPr>
              <a:endCxn id="230" idx="1"/>
            </p:cNvCxnSpPr>
            <p:nvPr/>
          </p:nvCxnSpPr>
          <p:spPr>
            <a:xfrm>
              <a:off x="6535420" y="5708698"/>
              <a:ext cx="45085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Text Box 324">
              <a:extLst>
                <a:ext uri="{FF2B5EF4-FFF2-40B4-BE49-F238E27FC236}">
                  <a16:creationId xmlns:a16="http://schemas.microsoft.com/office/drawing/2014/main" id="{281E4CED-3EB6-047F-2321-EFFC6F226DDE}"/>
                </a:ext>
              </a:extLst>
            </p:cNvPr>
            <p:cNvSpPr txBox="1"/>
            <p:nvPr/>
          </p:nvSpPr>
          <p:spPr>
            <a:xfrm>
              <a:off x="1028384" y="4993053"/>
              <a:ext cx="927735" cy="485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x-none" altLang="en-US" sz="1600" i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one-byte</a:t>
              </a:r>
            </a:p>
            <a:p>
              <a:pPr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x-none" altLang="en-US" sz="1600" i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encoding</a:t>
              </a:r>
            </a:p>
          </p:txBody>
        </p:sp>
        <p:sp>
          <p:nvSpPr>
            <p:cNvPr id="238" name="Text Box 325">
              <a:extLst>
                <a:ext uri="{FF2B5EF4-FFF2-40B4-BE49-F238E27FC236}">
                  <a16:creationId xmlns:a16="http://schemas.microsoft.com/office/drawing/2014/main" id="{09702737-C995-6A0B-9E9E-797C45FBE819}"/>
                </a:ext>
              </a:extLst>
            </p:cNvPr>
            <p:cNvSpPr txBox="1"/>
            <p:nvPr/>
          </p:nvSpPr>
          <p:spPr>
            <a:xfrm>
              <a:off x="6541772" y="5003213"/>
              <a:ext cx="744220" cy="485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x-none" altLang="en-US" sz="1600" i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route</a:t>
              </a:r>
            </a:p>
            <a:p>
              <a:pPr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x-none" altLang="en-US" sz="1600" i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restore</a:t>
              </a:r>
            </a:p>
          </p:txBody>
        </p:sp>
        <p:sp>
          <p:nvSpPr>
            <p:cNvPr id="239" name="Rounded Rectangle 319">
              <a:extLst>
                <a:ext uri="{FF2B5EF4-FFF2-40B4-BE49-F238E27FC236}">
                  <a16:creationId xmlns:a16="http://schemas.microsoft.com/office/drawing/2014/main" id="{FBA03ADB-429D-3833-D34F-69536C85C11C}"/>
                </a:ext>
              </a:extLst>
            </p:cNvPr>
            <p:cNvSpPr/>
            <p:nvPr/>
          </p:nvSpPr>
          <p:spPr>
            <a:xfrm>
              <a:off x="1892300" y="4259628"/>
              <a:ext cx="4649470" cy="1896110"/>
            </a:xfrm>
            <a:prstGeom prst="roundRect">
              <a:avLst>
                <a:gd name="adj" fmla="val 8673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ight Arrow 329">
              <a:extLst>
                <a:ext uri="{FF2B5EF4-FFF2-40B4-BE49-F238E27FC236}">
                  <a16:creationId xmlns:a16="http://schemas.microsoft.com/office/drawing/2014/main" id="{4D39AEB2-2655-2660-5324-335979D3A9F7}"/>
                </a:ext>
              </a:extLst>
            </p:cNvPr>
            <p:cNvSpPr/>
            <p:nvPr/>
          </p:nvSpPr>
          <p:spPr>
            <a:xfrm rot="5400000">
              <a:off x="4302125" y="3796078"/>
              <a:ext cx="164465" cy="26860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ight Arrow 330">
              <a:extLst>
                <a:ext uri="{FF2B5EF4-FFF2-40B4-BE49-F238E27FC236}">
                  <a16:creationId xmlns:a16="http://schemas.microsoft.com/office/drawing/2014/main" id="{88267B4B-2F76-AD18-430A-8EC1C68B099A}"/>
                </a:ext>
              </a:extLst>
            </p:cNvPr>
            <p:cNvSpPr/>
            <p:nvPr/>
          </p:nvSpPr>
          <p:spPr>
            <a:xfrm>
              <a:off x="8230235" y="5023533"/>
              <a:ext cx="164465" cy="26860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2" name="Group 333">
              <a:extLst>
                <a:ext uri="{FF2B5EF4-FFF2-40B4-BE49-F238E27FC236}">
                  <a16:creationId xmlns:a16="http://schemas.microsoft.com/office/drawing/2014/main" id="{23241AA8-68FB-15FE-ABCF-92DE5DD3EDC3}"/>
                </a:ext>
              </a:extLst>
            </p:cNvPr>
            <p:cNvGrpSpPr/>
            <p:nvPr/>
          </p:nvGrpSpPr>
          <p:grpSpPr>
            <a:xfrm>
              <a:off x="1057910" y="1299258"/>
              <a:ext cx="297180" cy="368300"/>
              <a:chOff x="1606" y="1020"/>
              <a:chExt cx="468" cy="580"/>
            </a:xfrm>
          </p:grpSpPr>
          <p:sp>
            <p:nvSpPr>
              <p:cNvPr id="243" name="Oval 331">
                <a:extLst>
                  <a:ext uri="{FF2B5EF4-FFF2-40B4-BE49-F238E27FC236}">
                    <a16:creationId xmlns:a16="http://schemas.microsoft.com/office/drawing/2014/main" id="{640BDDDB-1C1F-E3A9-92B9-6C08CB7648B2}"/>
                  </a:ext>
                </a:extLst>
              </p:cNvPr>
              <p:cNvSpPr/>
              <p:nvPr/>
            </p:nvSpPr>
            <p:spPr>
              <a:xfrm>
                <a:off x="1679" y="1165"/>
                <a:ext cx="322" cy="3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Text Box 332">
                <a:extLst>
                  <a:ext uri="{FF2B5EF4-FFF2-40B4-BE49-F238E27FC236}">
                    <a16:creationId xmlns:a16="http://schemas.microsoft.com/office/drawing/2014/main" id="{21B2D27C-B3AB-6BA1-D630-AFEA46844037}"/>
                  </a:ext>
                </a:extLst>
              </p:cNvPr>
              <p:cNvSpPr txBox="1"/>
              <p:nvPr/>
            </p:nvSpPr>
            <p:spPr>
              <a:xfrm>
                <a:off x="1606" y="1020"/>
                <a:ext cx="46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altLang="en-US" b="1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1</a:t>
                </a:r>
              </a:p>
            </p:txBody>
          </p:sp>
        </p:grpSp>
        <p:grpSp>
          <p:nvGrpSpPr>
            <p:cNvPr id="245" name="Group 334">
              <a:extLst>
                <a:ext uri="{FF2B5EF4-FFF2-40B4-BE49-F238E27FC236}">
                  <a16:creationId xmlns:a16="http://schemas.microsoft.com/office/drawing/2014/main" id="{4E4ECA34-84BF-5F6B-87A4-1EB554468872}"/>
                </a:ext>
              </a:extLst>
            </p:cNvPr>
            <p:cNvGrpSpPr/>
            <p:nvPr/>
          </p:nvGrpSpPr>
          <p:grpSpPr>
            <a:xfrm>
              <a:off x="-13335" y="3891328"/>
              <a:ext cx="297180" cy="368300"/>
              <a:chOff x="1606" y="1020"/>
              <a:chExt cx="468" cy="580"/>
            </a:xfrm>
          </p:grpSpPr>
          <p:sp>
            <p:nvSpPr>
              <p:cNvPr id="246" name="Oval 335">
                <a:extLst>
                  <a:ext uri="{FF2B5EF4-FFF2-40B4-BE49-F238E27FC236}">
                    <a16:creationId xmlns:a16="http://schemas.microsoft.com/office/drawing/2014/main" id="{05B1FF28-FABA-1707-84B6-1134A4CB733B}"/>
                  </a:ext>
                </a:extLst>
              </p:cNvPr>
              <p:cNvSpPr/>
              <p:nvPr/>
            </p:nvSpPr>
            <p:spPr>
              <a:xfrm>
                <a:off x="1679" y="1165"/>
                <a:ext cx="322" cy="3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Text Box 336">
                <a:extLst>
                  <a:ext uri="{FF2B5EF4-FFF2-40B4-BE49-F238E27FC236}">
                    <a16:creationId xmlns:a16="http://schemas.microsoft.com/office/drawing/2014/main" id="{F8244753-0A41-F397-686D-6BEAA2C8175A}"/>
                  </a:ext>
                </a:extLst>
              </p:cNvPr>
              <p:cNvSpPr txBox="1"/>
              <p:nvPr/>
            </p:nvSpPr>
            <p:spPr>
              <a:xfrm>
                <a:off x="1606" y="1020"/>
                <a:ext cx="46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altLang="en-US" b="1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2</a:t>
                </a:r>
              </a:p>
            </p:txBody>
          </p:sp>
        </p:grpSp>
        <p:grpSp>
          <p:nvGrpSpPr>
            <p:cNvPr id="248" name="Group 337">
              <a:extLst>
                <a:ext uri="{FF2B5EF4-FFF2-40B4-BE49-F238E27FC236}">
                  <a16:creationId xmlns:a16="http://schemas.microsoft.com/office/drawing/2014/main" id="{414EA56E-B65F-59D2-A5CE-73BA21FC00B4}"/>
                </a:ext>
              </a:extLst>
            </p:cNvPr>
            <p:cNvGrpSpPr/>
            <p:nvPr/>
          </p:nvGrpSpPr>
          <p:grpSpPr>
            <a:xfrm>
              <a:off x="8334375" y="1299258"/>
              <a:ext cx="297180" cy="368300"/>
              <a:chOff x="1606" y="1020"/>
              <a:chExt cx="468" cy="580"/>
            </a:xfrm>
          </p:grpSpPr>
          <p:sp>
            <p:nvSpPr>
              <p:cNvPr id="249" name="Oval 338">
                <a:extLst>
                  <a:ext uri="{FF2B5EF4-FFF2-40B4-BE49-F238E27FC236}">
                    <a16:creationId xmlns:a16="http://schemas.microsoft.com/office/drawing/2014/main" id="{6F16E25E-FA37-0963-6E1D-A642162DF612}"/>
                  </a:ext>
                </a:extLst>
              </p:cNvPr>
              <p:cNvSpPr/>
              <p:nvPr/>
            </p:nvSpPr>
            <p:spPr>
              <a:xfrm>
                <a:off x="1679" y="1165"/>
                <a:ext cx="322" cy="32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Text Box 339">
                <a:extLst>
                  <a:ext uri="{FF2B5EF4-FFF2-40B4-BE49-F238E27FC236}">
                    <a16:creationId xmlns:a16="http://schemas.microsoft.com/office/drawing/2014/main" id="{176B096F-BE62-E224-ACAF-0059B18600A7}"/>
                  </a:ext>
                </a:extLst>
              </p:cNvPr>
              <p:cNvSpPr txBox="1"/>
              <p:nvPr/>
            </p:nvSpPr>
            <p:spPr>
              <a:xfrm>
                <a:off x="1606" y="1020"/>
                <a:ext cx="46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altLang="en-US" b="1">
                    <a:solidFill>
                      <a:schemeClr val="bg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3</a:t>
                </a:r>
              </a:p>
            </p:txBody>
          </p:sp>
        </p:grpSp>
        <p:sp>
          <p:nvSpPr>
            <p:cNvPr id="251" name="Rounded Rectangle 340">
              <a:extLst>
                <a:ext uri="{FF2B5EF4-FFF2-40B4-BE49-F238E27FC236}">
                  <a16:creationId xmlns:a16="http://schemas.microsoft.com/office/drawing/2014/main" id="{C044DEF9-EE71-152D-FF67-A1691CD8A252}"/>
                </a:ext>
              </a:extLst>
            </p:cNvPr>
            <p:cNvSpPr/>
            <p:nvPr/>
          </p:nvSpPr>
          <p:spPr>
            <a:xfrm>
              <a:off x="9874250" y="1806623"/>
              <a:ext cx="2204720" cy="1363345"/>
            </a:xfrm>
            <a:prstGeom prst="roundRect">
              <a:avLst>
                <a:gd name="adj" fmla="val 6104"/>
              </a:avLst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Text Box 341">
              <a:extLst>
                <a:ext uri="{FF2B5EF4-FFF2-40B4-BE49-F238E27FC236}">
                  <a16:creationId xmlns:a16="http://schemas.microsoft.com/office/drawing/2014/main" id="{56DFC395-876D-BFCF-248A-3E5E6506E98A}"/>
                </a:ext>
              </a:extLst>
            </p:cNvPr>
            <p:cNvSpPr txBox="1"/>
            <p:nvPr/>
          </p:nvSpPr>
          <p:spPr>
            <a:xfrm>
              <a:off x="8586788" y="3225848"/>
              <a:ext cx="3435350" cy="3124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x-none" altLang="en-US" sz="1600" i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discover all stealthy hijacking instances</a:t>
              </a:r>
            </a:p>
          </p:txBody>
        </p:sp>
        <p:cxnSp>
          <p:nvCxnSpPr>
            <p:cNvPr id="253" name="Straight Arrow Connector 342">
              <a:extLst>
                <a:ext uri="{FF2B5EF4-FFF2-40B4-BE49-F238E27FC236}">
                  <a16:creationId xmlns:a16="http://schemas.microsoft.com/office/drawing/2014/main" id="{210B03C9-EC65-0F20-CE9D-5B8F1710FC76}"/>
                </a:ext>
              </a:extLst>
            </p:cNvPr>
            <p:cNvCxnSpPr/>
            <p:nvPr/>
          </p:nvCxnSpPr>
          <p:spPr>
            <a:xfrm>
              <a:off x="9620250" y="2099358"/>
              <a:ext cx="252730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Arrow Connector 343">
              <a:extLst>
                <a:ext uri="{FF2B5EF4-FFF2-40B4-BE49-F238E27FC236}">
                  <a16:creationId xmlns:a16="http://schemas.microsoft.com/office/drawing/2014/main" id="{9706101C-EC06-6AEE-BC6A-F2024B50EC55}"/>
                </a:ext>
              </a:extLst>
            </p:cNvPr>
            <p:cNvCxnSpPr/>
            <p:nvPr/>
          </p:nvCxnSpPr>
          <p:spPr>
            <a:xfrm>
              <a:off x="9621520" y="2924858"/>
              <a:ext cx="25273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Right Arrow 344">
              <a:extLst>
                <a:ext uri="{FF2B5EF4-FFF2-40B4-BE49-F238E27FC236}">
                  <a16:creationId xmlns:a16="http://schemas.microsoft.com/office/drawing/2014/main" id="{9A41855B-152C-355F-3B6E-DDA5C8F874B2}"/>
                </a:ext>
              </a:extLst>
            </p:cNvPr>
            <p:cNvSpPr/>
            <p:nvPr/>
          </p:nvSpPr>
          <p:spPr>
            <a:xfrm rot="5400000">
              <a:off x="10222230" y="3568748"/>
              <a:ext cx="164465" cy="26860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6" name="Group 362">
              <a:extLst>
                <a:ext uri="{FF2B5EF4-FFF2-40B4-BE49-F238E27FC236}">
                  <a16:creationId xmlns:a16="http://schemas.microsoft.com/office/drawing/2014/main" id="{59943CFB-3ABD-C897-336E-B5EEC7AB170E}"/>
                </a:ext>
              </a:extLst>
            </p:cNvPr>
            <p:cNvGrpSpPr/>
            <p:nvPr/>
          </p:nvGrpSpPr>
          <p:grpSpPr>
            <a:xfrm>
              <a:off x="8563610" y="4951143"/>
              <a:ext cx="3487420" cy="974090"/>
              <a:chOff x="13486" y="6687"/>
              <a:chExt cx="5492" cy="1534"/>
            </a:xfrm>
          </p:grpSpPr>
          <p:pic>
            <p:nvPicPr>
              <p:cNvPr id="257" name="Picture 346" descr="11">
                <a:extLst>
                  <a:ext uri="{FF2B5EF4-FFF2-40B4-BE49-F238E27FC236}">
                    <a16:creationId xmlns:a16="http://schemas.microsoft.com/office/drawing/2014/main" id="{36DFAEEA-CACB-6EC4-DB1B-AB96FDBD4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52708" t="9792" r="3520" b="52753"/>
              <a:stretch>
                <a:fillRect/>
              </a:stretch>
            </p:blipFill>
            <p:spPr>
              <a:xfrm>
                <a:off x="14929" y="6687"/>
                <a:ext cx="1387" cy="1187"/>
              </a:xfrm>
              <a:prstGeom prst="rect">
                <a:avLst/>
              </a:prstGeom>
            </p:spPr>
          </p:pic>
          <p:pic>
            <p:nvPicPr>
              <p:cNvPr id="258" name="Picture 347" descr="11">
                <a:extLst>
                  <a:ext uri="{FF2B5EF4-FFF2-40B4-BE49-F238E27FC236}">
                    <a16:creationId xmlns:a16="http://schemas.microsoft.com/office/drawing/2014/main" id="{AEAE4EB3-086E-9660-8179-3EBCF7FCF7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0571" t="10122" r="56966" b="54748"/>
              <a:stretch>
                <a:fillRect/>
              </a:stretch>
            </p:blipFill>
            <p:spPr>
              <a:xfrm>
                <a:off x="13614" y="6701"/>
                <a:ext cx="1094" cy="1092"/>
              </a:xfrm>
              <a:prstGeom prst="rect">
                <a:avLst/>
              </a:prstGeom>
            </p:spPr>
          </p:pic>
          <p:pic>
            <p:nvPicPr>
              <p:cNvPr id="259" name="Picture 348" descr="11">
                <a:extLst>
                  <a:ext uri="{FF2B5EF4-FFF2-40B4-BE49-F238E27FC236}">
                    <a16:creationId xmlns:a16="http://schemas.microsoft.com/office/drawing/2014/main" id="{D886E683-BD34-02F3-B71A-3CEAC9167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52708" t="54468" r="7897" b="10695"/>
              <a:stretch>
                <a:fillRect/>
              </a:stretch>
            </p:blipFill>
            <p:spPr>
              <a:xfrm>
                <a:off x="17566" y="6710"/>
                <a:ext cx="1262" cy="1116"/>
              </a:xfrm>
              <a:prstGeom prst="rect">
                <a:avLst/>
              </a:prstGeom>
            </p:spPr>
          </p:pic>
          <p:pic>
            <p:nvPicPr>
              <p:cNvPr id="260" name="Picture 349" descr="11">
                <a:extLst>
                  <a:ext uri="{FF2B5EF4-FFF2-40B4-BE49-F238E27FC236}">
                    <a16:creationId xmlns:a16="http://schemas.microsoft.com/office/drawing/2014/main" id="{B0CDB889-DA6C-8A65-5673-BDA3C5F9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8800" t="55099" r="55866" b="8664"/>
              <a:stretch>
                <a:fillRect/>
              </a:stretch>
            </p:blipFill>
            <p:spPr>
              <a:xfrm>
                <a:off x="16309" y="6782"/>
                <a:ext cx="1132" cy="1161"/>
              </a:xfrm>
              <a:prstGeom prst="rect">
                <a:avLst/>
              </a:prstGeom>
            </p:spPr>
          </p:pic>
          <p:sp>
            <p:nvSpPr>
              <p:cNvPr id="261" name="Text Box 350">
                <a:extLst>
                  <a:ext uri="{FF2B5EF4-FFF2-40B4-BE49-F238E27FC236}">
                    <a16:creationId xmlns:a16="http://schemas.microsoft.com/office/drawing/2014/main" id="{C235464D-D53E-0642-9A59-E64B412C59E1}"/>
                  </a:ext>
                </a:extLst>
              </p:cNvPr>
              <p:cNvSpPr txBox="1"/>
              <p:nvPr/>
            </p:nvSpPr>
            <p:spPr>
              <a:xfrm>
                <a:off x="13486" y="7833"/>
                <a:ext cx="1443" cy="3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x-none" altLang="en-US" sz="1600">
                    <a:latin typeface="Times New Roman" panose="02020603050405020304" charset="0"/>
                    <a:cs typeface="Times New Roman" panose="02020603050405020304" charset="0"/>
                  </a:rPr>
                  <a:t>distrib.</a:t>
                </a:r>
              </a:p>
            </p:txBody>
          </p:sp>
          <p:sp>
            <p:nvSpPr>
              <p:cNvPr id="262" name="Text Box 351">
                <a:extLst>
                  <a:ext uri="{FF2B5EF4-FFF2-40B4-BE49-F238E27FC236}">
                    <a16:creationId xmlns:a16="http://schemas.microsoft.com/office/drawing/2014/main" id="{CE35F7C4-77CB-D81A-0ADB-7796227B8288}"/>
                  </a:ext>
                </a:extLst>
              </p:cNvPr>
              <p:cNvSpPr txBox="1"/>
              <p:nvPr/>
            </p:nvSpPr>
            <p:spPr>
              <a:xfrm>
                <a:off x="14866" y="7833"/>
                <a:ext cx="1443" cy="3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x-none" altLang="en-US" sz="1600">
                    <a:latin typeface="Times New Roman" panose="02020603050405020304" charset="0"/>
                    <a:cs typeface="Times New Roman" panose="02020603050405020304" charset="0"/>
                  </a:rPr>
                  <a:t>corr.</a:t>
                </a:r>
              </a:p>
            </p:txBody>
          </p:sp>
          <p:sp>
            <p:nvSpPr>
              <p:cNvPr id="263" name="Text Box 352">
                <a:extLst>
                  <a:ext uri="{FF2B5EF4-FFF2-40B4-BE49-F238E27FC236}">
                    <a16:creationId xmlns:a16="http://schemas.microsoft.com/office/drawing/2014/main" id="{319834D2-3222-5F1F-0C58-F30189B1529D}"/>
                  </a:ext>
                </a:extLst>
              </p:cNvPr>
              <p:cNvSpPr txBox="1"/>
              <p:nvPr/>
            </p:nvSpPr>
            <p:spPr>
              <a:xfrm>
                <a:off x="16154" y="7833"/>
                <a:ext cx="1443" cy="3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x-none" altLang="en-US" sz="1600">
                    <a:latin typeface="Times New Roman" panose="02020603050405020304" charset="0"/>
                    <a:cs typeface="Times New Roman" panose="02020603050405020304" charset="0"/>
                  </a:rPr>
                  <a:t>magn.</a:t>
                </a:r>
                <a:endParaRPr lang="zh-CN" altLang="x-none" sz="16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64" name="Text Box 353">
                <a:extLst>
                  <a:ext uri="{FF2B5EF4-FFF2-40B4-BE49-F238E27FC236}">
                    <a16:creationId xmlns:a16="http://schemas.microsoft.com/office/drawing/2014/main" id="{23A928BA-F7A9-E1DE-6352-CD9D88A67A1C}"/>
                  </a:ext>
                </a:extLst>
              </p:cNvPr>
              <p:cNvSpPr txBox="1"/>
              <p:nvPr/>
            </p:nvSpPr>
            <p:spPr>
              <a:xfrm>
                <a:off x="17536" y="7833"/>
                <a:ext cx="1443" cy="3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x-none" altLang="en-US" sz="1600">
                    <a:latin typeface="Times New Roman" panose="02020603050405020304" charset="0"/>
                    <a:cs typeface="Times New Roman" panose="02020603050405020304" charset="0"/>
                  </a:rPr>
                  <a:t>geoloc.</a:t>
                </a:r>
              </a:p>
            </p:txBody>
          </p:sp>
        </p:grpSp>
        <p:sp>
          <p:nvSpPr>
            <p:cNvPr id="265" name="Text Box 354">
              <a:extLst>
                <a:ext uri="{FF2B5EF4-FFF2-40B4-BE49-F238E27FC236}">
                  <a16:creationId xmlns:a16="http://schemas.microsoft.com/office/drawing/2014/main" id="{0AAAC1D3-CCFF-4279-0140-253164A05671}"/>
                </a:ext>
              </a:extLst>
            </p:cNvPr>
            <p:cNvSpPr txBox="1"/>
            <p:nvPr/>
          </p:nvSpPr>
          <p:spPr>
            <a:xfrm>
              <a:off x="8644890" y="3866563"/>
              <a:ext cx="3347720" cy="2882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lnSpc>
                  <a:spcPct val="80000"/>
                </a:lnSpc>
              </a:pPr>
              <a:r>
                <a:rPr lang="x-none" altLang="en-US" sz="16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“victim-target-hijacker” 3-tuples</a:t>
              </a:r>
            </a:p>
          </p:txBody>
        </p:sp>
        <p:sp>
          <p:nvSpPr>
            <p:cNvPr id="266" name="Right Arrow 355">
              <a:extLst>
                <a:ext uri="{FF2B5EF4-FFF2-40B4-BE49-F238E27FC236}">
                  <a16:creationId xmlns:a16="http://schemas.microsoft.com/office/drawing/2014/main" id="{8FCD1094-6655-1CA9-16A4-AE0811EF662A}"/>
                </a:ext>
              </a:extLst>
            </p:cNvPr>
            <p:cNvSpPr/>
            <p:nvPr/>
          </p:nvSpPr>
          <p:spPr>
            <a:xfrm rot="5400000">
              <a:off x="10222230" y="4202478"/>
              <a:ext cx="164465" cy="26860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Text Box 360">
              <a:extLst>
                <a:ext uri="{FF2B5EF4-FFF2-40B4-BE49-F238E27FC236}">
                  <a16:creationId xmlns:a16="http://schemas.microsoft.com/office/drawing/2014/main" id="{41B37831-B94A-BDBA-9EC3-3EBA88D181FC}"/>
                </a:ext>
              </a:extLst>
            </p:cNvPr>
            <p:cNvSpPr txBox="1"/>
            <p:nvPr/>
          </p:nvSpPr>
          <p:spPr>
            <a:xfrm>
              <a:off x="8831263" y="4535218"/>
              <a:ext cx="3014980" cy="339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x-none" altLang="en-US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comprehensive analysis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671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50DB3-F632-6062-D8AB-F6C694767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CE699208-507C-C6F3-B752-BFDD2B4E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0647"/>
            <a:ext cx="10783020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</a:rPr>
              <a:t>Content</a:t>
            </a:r>
            <a:endParaRPr lang="zh-CN" altLang="en-US" sz="2800" dirty="0">
              <a:latin typeface="Verdana" panose="020B0604030504040204" pitchFamily="34" charset="0"/>
            </a:endParaRPr>
          </a:p>
        </p:txBody>
      </p:sp>
      <p:sp>
        <p:nvSpPr>
          <p:cNvPr id="15" name="灯片编号占位符 7">
            <a:extLst>
              <a:ext uri="{FF2B5EF4-FFF2-40B4-BE49-F238E27FC236}">
                <a16:creationId xmlns:a16="http://schemas.microsoft.com/office/drawing/2014/main" id="{F15E241A-4B3B-30D2-6B42-52AB5B02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FE77CD2-9C8E-7916-EC1E-F9B2B5AF7327}"/>
              </a:ext>
            </a:extLst>
          </p:cNvPr>
          <p:cNvSpPr txBox="1"/>
          <p:nvPr/>
        </p:nvSpPr>
        <p:spPr>
          <a:xfrm>
            <a:off x="1074506" y="1295448"/>
            <a:ext cx="10042988" cy="366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 BGP Hijacking in the ROV Era:</a:t>
            </a:r>
            <a:r>
              <a:rPr lang="zh-CN" altLang="en-US" sz="2400" dirty="0">
                <a:latin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zh-CN" altLang="en-US" sz="2400" dirty="0">
                <a:latin typeface="Verdana" panose="020B0604030504040204" pitchFamily="34" charset="0"/>
              </a:rPr>
              <a:t> </a:t>
            </a: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Real-World Case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 Stealthy BGP Hijacking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 Empirical Analysis &amp; Insights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 Simulation-Based Risk Evaluation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dirty="0">
                <a:latin typeface="Verdana" panose="020B0604030504040204" pitchFamily="34" charset="0"/>
                <a:ea typeface="Verdana" panose="020B0604030504040204" pitchFamily="34" charset="0"/>
              </a:rPr>
              <a:t> Discussion &amp; Future Work</a:t>
            </a:r>
            <a:endParaRPr lang="zh-CN" altLang="en-US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200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C0150B-B7AC-C4D0-B870-950A063DB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59" y="1239339"/>
            <a:ext cx="11412613" cy="37760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200" dirty="0"/>
              <a:t>ROV++  </a:t>
            </a:r>
            <a:r>
              <a:rPr lang="en-US" alt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[Morillo et al, NDSS’21]</a:t>
            </a:r>
            <a:endParaRPr lang="en-US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Assume</a:t>
            </a:r>
            <a:r>
              <a:rPr lang="en-US" altLang="en-US" sz="2000" b="1" dirty="0">
                <a:solidFill>
                  <a:srgbClr val="C00000"/>
                </a:solidFill>
              </a:rPr>
              <a:t> unrealistic</a:t>
            </a:r>
            <a:r>
              <a:rPr lang="en-US" altLang="en-US" sz="2000" dirty="0"/>
              <a:t> </a:t>
            </a:r>
            <a:r>
              <a:rPr lang="en-US" altLang="zh-CN" sz="2000" b="1" dirty="0">
                <a:solidFill>
                  <a:srgbClr val="C00000"/>
                </a:solidFill>
              </a:rPr>
              <a:t>ROV deployment</a:t>
            </a:r>
            <a:r>
              <a:rPr lang="en-US" altLang="zh-CN" sz="2000" dirty="0"/>
              <a:t> for experiments.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Evaluate with </a:t>
            </a:r>
            <a:r>
              <a:rPr lang="en-US" altLang="en-US" sz="2000" b="1" dirty="0">
                <a:solidFill>
                  <a:srgbClr val="C00000"/>
                </a:solidFill>
              </a:rPr>
              <a:t>limited stealthy hijacking samples</a:t>
            </a:r>
            <a:r>
              <a:rPr lang="en-US" altLang="en-US" sz="2000" dirty="0"/>
              <a:t>.</a:t>
            </a:r>
          </a:p>
          <a:p>
            <a:pPr lvl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Present </a:t>
            </a:r>
            <a:r>
              <a:rPr lang="en-US" altLang="en-US" sz="2000" b="1" dirty="0">
                <a:solidFill>
                  <a:srgbClr val="C00000"/>
                </a:solidFill>
              </a:rPr>
              <a:t>overall hijacking rate</a:t>
            </a:r>
            <a:r>
              <a:rPr lang="en-US" altLang="en-US" sz="2000" dirty="0"/>
              <a:t> only.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altLang="en-US" sz="1600" dirty="0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0A8AE24D-7B98-E703-6279-E56E2F9F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0647"/>
            <a:ext cx="10783020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  <a:cs typeface="Verdana" panose="020B0604030504040204" pitchFamily="34" charset="0"/>
              </a:rPr>
              <a:t>Appendix: Gap in Risk Evaluation</a:t>
            </a:r>
            <a:endParaRPr lang="zh-CN" altLang="en-US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思想气泡: 云 20">
            <a:extLst>
              <a:ext uri="{FF2B5EF4-FFF2-40B4-BE49-F238E27FC236}">
                <a16:creationId xmlns:a16="http://schemas.microsoft.com/office/drawing/2014/main" id="{BE164AEC-E5BC-F181-8624-AA65933BFCEA}"/>
              </a:ext>
            </a:extLst>
          </p:cNvPr>
          <p:cNvSpPr/>
          <p:nvPr/>
        </p:nvSpPr>
        <p:spPr>
          <a:xfrm>
            <a:off x="711809" y="3893044"/>
            <a:ext cx="10341560" cy="2629562"/>
          </a:xfrm>
          <a:prstGeom prst="cloudCallout">
            <a:avLst>
              <a:gd name="adj1" fmla="val -33907"/>
              <a:gd name="adj2" fmla="val -5405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6BCF169-0709-4A54-AF2B-10A8F2C7A3BD}"/>
              </a:ext>
            </a:extLst>
          </p:cNvPr>
          <p:cNvSpPr txBox="1"/>
          <p:nvPr/>
        </p:nvSpPr>
        <p:spPr>
          <a:xfrm>
            <a:off x="1854912" y="4476710"/>
            <a:ext cx="8682106" cy="79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Is it possible to </a:t>
            </a:r>
            <a:r>
              <a:rPr lang="en-US" altLang="zh-CN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comprehensively</a:t>
            </a: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 evaluate the stealthy hijacking risk introduced by the </a:t>
            </a:r>
            <a:r>
              <a:rPr lang="en-US" altLang="zh-CN" sz="2000" b="1" dirty="0">
                <a:latin typeface="Verdana" panose="020B0604030504040204" pitchFamily="34" charset="0"/>
                <a:ea typeface="Verdana" panose="020B0604030504040204" pitchFamily="34" charset="0"/>
              </a:rPr>
              <a:t>current</a:t>
            </a:r>
            <a:r>
              <a:rPr lang="en-US" altLang="zh-CN" sz="2000" dirty="0">
                <a:latin typeface="Verdana" panose="020B0604030504040204" pitchFamily="34" charset="0"/>
                <a:ea typeface="Verdana" panose="020B0604030504040204" pitchFamily="34" charset="0"/>
              </a:rPr>
              <a:t> ROV deployment?</a:t>
            </a:r>
          </a:p>
        </p:txBody>
      </p:sp>
      <p:sp>
        <p:nvSpPr>
          <p:cNvPr id="3" name="灯片编号占位符 7">
            <a:extLst>
              <a:ext uri="{FF2B5EF4-FFF2-40B4-BE49-F238E27FC236}">
                <a16:creationId xmlns:a16="http://schemas.microsoft.com/office/drawing/2014/main" id="{7A6BFAEF-2536-CE96-1F6D-09837E62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20</a:t>
            </a:fld>
            <a:endParaRPr lang="zh-CN" altLang="en-US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8DF17D-CD1B-BFE6-C30C-67E292A5D309}"/>
              </a:ext>
            </a:extLst>
          </p:cNvPr>
          <p:cNvGrpSpPr/>
          <p:nvPr/>
        </p:nvGrpSpPr>
        <p:grpSpPr>
          <a:xfrm>
            <a:off x="7567071" y="1889025"/>
            <a:ext cx="4402261" cy="1534157"/>
            <a:chOff x="7402807" y="1806898"/>
            <a:chExt cx="4402261" cy="1534157"/>
          </a:xfrm>
        </p:grpSpPr>
        <p:sp>
          <p:nvSpPr>
            <p:cNvPr id="11" name="流程图: 过程 10">
              <a:extLst>
                <a:ext uri="{FF2B5EF4-FFF2-40B4-BE49-F238E27FC236}">
                  <a16:creationId xmlns:a16="http://schemas.microsoft.com/office/drawing/2014/main" id="{9F31D684-38AA-D595-C354-0719C8C4FCAC}"/>
                </a:ext>
              </a:extLst>
            </p:cNvPr>
            <p:cNvSpPr/>
            <p:nvPr/>
          </p:nvSpPr>
          <p:spPr>
            <a:xfrm>
              <a:off x="7402807" y="1806898"/>
              <a:ext cx="4402261" cy="1534157"/>
            </a:xfrm>
            <a:prstGeom prst="flowChartProcess">
              <a:avLst/>
            </a:prstGeom>
            <a:solidFill>
              <a:schemeClr val="bg1">
                <a:lumMod val="95000"/>
              </a:schemeClr>
            </a:solidFill>
            <a:ln w="12700" cmpd="sng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DBA2EC0-A38C-E049-26E1-9ED98CDC2761}"/>
                </a:ext>
              </a:extLst>
            </p:cNvPr>
            <p:cNvSpPr txBox="1"/>
            <p:nvPr/>
          </p:nvSpPr>
          <p:spPr>
            <a:xfrm>
              <a:off x="7452086" y="1813471"/>
              <a:ext cx="4292751" cy="1469761"/>
            </a:xfrm>
            <a:prstGeom prst="rect">
              <a:avLst/>
            </a:prstGeom>
            <a:noFill/>
            <a:ln>
              <a:noFill/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dirty="0">
                  <a:latin typeface="Verdana" panose="020B0604030504040204" pitchFamily="34" charset="0"/>
                  <a:ea typeface="Verdana" panose="020B0604030504040204" pitchFamily="34" charset="0"/>
                </a:rPr>
                <a:t>Questions unanswered:</a:t>
              </a:r>
            </a:p>
            <a:p>
              <a:pPr>
                <a:lnSpc>
                  <a:spcPct val="120000"/>
                </a:lnSpc>
              </a:pPr>
              <a:r>
                <a:rPr lang="en-US" altLang="zh-CN" dirty="0">
                  <a:latin typeface="Verdana" panose="020B0604030504040204" pitchFamily="34" charset="0"/>
                  <a:ea typeface="Verdana" panose="020B0604030504040204" pitchFamily="34" charset="0"/>
                </a:rPr>
                <a:t>The prevalence, extent, distribution, influencing factors, etc. of the risk within our real-world Internet.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168DC964-9734-6822-8DDB-0EABA3AA604B}"/>
              </a:ext>
            </a:extLst>
          </p:cNvPr>
          <p:cNvSpPr txBox="1"/>
          <p:nvPr/>
        </p:nvSpPr>
        <p:spPr>
          <a:xfrm>
            <a:off x="1854912" y="5268530"/>
            <a:ext cx="6942869" cy="807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2000" b="1" dirty="0">
                <a:solidFill>
                  <a:srgbClr val="C00000"/>
                </a:solidFill>
                <a:ea typeface="Verdana" panose="020B0604030504040204" pitchFamily="34" charset="0"/>
              </a:rPr>
              <a:t>Challenges: Criteria to identify risk? Knowledge of routes?</a:t>
            </a:r>
          </a:p>
          <a:p>
            <a:pPr algn="r">
              <a:lnSpc>
                <a:spcPct val="120000"/>
              </a:lnSpc>
            </a:pPr>
            <a:r>
              <a:rPr lang="en-US" altLang="zh-CN" sz="2000" b="1" dirty="0">
                <a:solidFill>
                  <a:srgbClr val="C00000"/>
                </a:solidFill>
                <a:ea typeface="Verdana" panose="020B0604030504040204" pitchFamily="34" charset="0"/>
              </a:rPr>
              <a:t>Measurement of ROV deployment? ......</a:t>
            </a:r>
          </a:p>
        </p:txBody>
      </p:sp>
    </p:spTree>
    <p:extLst>
      <p:ext uri="{BB962C8B-B14F-4D97-AF65-F5344CB8AC3E}">
        <p14:creationId xmlns:p14="http://schemas.microsoft.com/office/powerpoint/2010/main" val="429327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C80D2-4BC3-5DA0-4FBD-0C097231B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1854D59-839C-9808-1605-895CC757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0647"/>
            <a:ext cx="10783020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  <a:ea typeface="Verdana" panose="020B0604030504040204" pitchFamily="34" charset="0"/>
              </a:rPr>
              <a:t>BGP Hijacking in the ROV Era:</a:t>
            </a:r>
            <a:r>
              <a:rPr lang="zh-CN" altLang="en-US" sz="2800" dirty="0">
                <a:latin typeface="Verdana" panose="020B0604030504040204" pitchFamily="34" charset="0"/>
              </a:rPr>
              <a:t> </a:t>
            </a:r>
            <a:r>
              <a:rPr lang="en-US" altLang="zh-CN" sz="2800" dirty="0"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zh-CN" altLang="en-US" sz="2800" dirty="0">
                <a:latin typeface="Verdana" panose="020B0604030504040204" pitchFamily="34" charset="0"/>
              </a:rPr>
              <a:t> </a:t>
            </a:r>
            <a:r>
              <a:rPr lang="en-US" altLang="zh-CN" sz="2800" dirty="0">
                <a:latin typeface="Verdana" panose="020B0604030504040204" pitchFamily="34" charset="0"/>
                <a:ea typeface="Verdana" panose="020B0604030504040204" pitchFamily="34" charset="0"/>
              </a:rPr>
              <a:t>Real-World Case</a:t>
            </a:r>
            <a:endParaRPr lang="zh-CN" altLang="en-US" sz="2800" dirty="0">
              <a:latin typeface="Verdana" panose="020B0604030504040204" pitchFamily="34" charset="0"/>
            </a:endParaRPr>
          </a:p>
        </p:txBody>
      </p:sp>
      <p:sp>
        <p:nvSpPr>
          <p:cNvPr id="15" name="灯片编号占位符 7">
            <a:extLst>
              <a:ext uri="{FF2B5EF4-FFF2-40B4-BE49-F238E27FC236}">
                <a16:creationId xmlns:a16="http://schemas.microsoft.com/office/drawing/2014/main" id="{F081A9CE-CE8D-30C9-3AB1-0B7E4DCD8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3</a:t>
            </a:fld>
            <a:endParaRPr lang="zh-CN" altLang="en-US" dirty="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0B05DD1-BD9D-B2F4-E4AC-2A4C5B323976}"/>
              </a:ext>
            </a:extLst>
          </p:cNvPr>
          <p:cNvGrpSpPr/>
          <p:nvPr/>
        </p:nvGrpSpPr>
        <p:grpSpPr>
          <a:xfrm>
            <a:off x="694514" y="1158143"/>
            <a:ext cx="10586810" cy="2270857"/>
            <a:chOff x="451579" y="1354510"/>
            <a:chExt cx="11391583" cy="2443480"/>
          </a:xfrm>
        </p:grpSpPr>
        <p:sp>
          <p:nvSpPr>
            <p:cNvPr id="2" name="Freeform 65">
              <a:extLst>
                <a:ext uri="{FF2B5EF4-FFF2-40B4-BE49-F238E27FC236}">
                  <a16:creationId xmlns:a16="http://schemas.microsoft.com/office/drawing/2014/main" id="{4B8080C4-96D3-885C-55AD-8B45B9DEC0CA}"/>
                </a:ext>
              </a:extLst>
            </p:cNvPr>
            <p:cNvSpPr/>
            <p:nvPr/>
          </p:nvSpPr>
          <p:spPr>
            <a:xfrm>
              <a:off x="1571084" y="1354510"/>
              <a:ext cx="8172450" cy="769620"/>
            </a:xfrm>
            <a:custGeom>
              <a:avLst/>
              <a:gdLst>
                <a:gd name="connisteX0" fmla="*/ 0 w 8172450"/>
                <a:gd name="connsiteY0" fmla="*/ 753491 h 769317"/>
                <a:gd name="connisteX1" fmla="*/ 1681480 w 8172450"/>
                <a:gd name="connsiteY1" fmla="*/ 763016 h 769317"/>
                <a:gd name="connisteX2" fmla="*/ 2581275 w 8172450"/>
                <a:gd name="connsiteY2" fmla="*/ 667766 h 769317"/>
                <a:gd name="connisteX3" fmla="*/ 3395980 w 8172450"/>
                <a:gd name="connsiteY3" fmla="*/ 472186 h 769317"/>
                <a:gd name="connisteX4" fmla="*/ 4205605 w 8172450"/>
                <a:gd name="connsiteY4" fmla="*/ 220091 h 769317"/>
                <a:gd name="connisteX5" fmla="*/ 5205730 w 8172450"/>
                <a:gd name="connsiteY5" fmla="*/ 39116 h 769317"/>
                <a:gd name="connisteX6" fmla="*/ 6343650 w 8172450"/>
                <a:gd name="connsiteY6" fmla="*/ 1016 h 769317"/>
                <a:gd name="connisteX7" fmla="*/ 7215505 w 8172450"/>
                <a:gd name="connsiteY7" fmla="*/ 48641 h 769317"/>
                <a:gd name="connisteX8" fmla="*/ 8172450 w 8172450"/>
                <a:gd name="connsiteY8" fmla="*/ 234061 h 76931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</a:cxnLst>
              <a:rect l="l" t="t" r="r" b="b"/>
              <a:pathLst>
                <a:path w="8172450" h="769318">
                  <a:moveTo>
                    <a:pt x="0" y="753491"/>
                  </a:moveTo>
                  <a:cubicBezTo>
                    <a:pt x="318135" y="757301"/>
                    <a:pt x="1165225" y="780161"/>
                    <a:pt x="1681480" y="763016"/>
                  </a:cubicBezTo>
                  <a:cubicBezTo>
                    <a:pt x="2197735" y="745871"/>
                    <a:pt x="2238375" y="726186"/>
                    <a:pt x="2581275" y="667766"/>
                  </a:cubicBezTo>
                  <a:cubicBezTo>
                    <a:pt x="2924175" y="609346"/>
                    <a:pt x="3070860" y="561721"/>
                    <a:pt x="3395980" y="472186"/>
                  </a:cubicBezTo>
                  <a:cubicBezTo>
                    <a:pt x="3721100" y="382651"/>
                    <a:pt x="3843655" y="306451"/>
                    <a:pt x="4205605" y="220091"/>
                  </a:cubicBezTo>
                  <a:cubicBezTo>
                    <a:pt x="4567555" y="133731"/>
                    <a:pt x="4778375" y="82931"/>
                    <a:pt x="5205730" y="39116"/>
                  </a:cubicBezTo>
                  <a:cubicBezTo>
                    <a:pt x="5633085" y="-4699"/>
                    <a:pt x="5941695" y="-889"/>
                    <a:pt x="6343650" y="1016"/>
                  </a:cubicBezTo>
                  <a:cubicBezTo>
                    <a:pt x="6745605" y="2921"/>
                    <a:pt x="6849745" y="2286"/>
                    <a:pt x="7215505" y="48641"/>
                  </a:cubicBezTo>
                  <a:cubicBezTo>
                    <a:pt x="7581265" y="94996"/>
                    <a:pt x="7998460" y="197866"/>
                    <a:pt x="8172450" y="234061"/>
                  </a:cubicBezTo>
                </a:path>
              </a:pathLst>
            </a:custGeom>
            <a:noFill/>
            <a:ln w="63500" cap="rnd">
              <a:solidFill>
                <a:schemeClr val="accent6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" name="Rectangles 77">
              <a:extLst>
                <a:ext uri="{FF2B5EF4-FFF2-40B4-BE49-F238E27FC236}">
                  <a16:creationId xmlns:a16="http://schemas.microsoft.com/office/drawing/2014/main" id="{D021B9D5-6CED-0E3D-40DE-0C6CF5C818D6}"/>
                </a:ext>
              </a:extLst>
            </p:cNvPr>
            <p:cNvSpPr/>
            <p:nvPr/>
          </p:nvSpPr>
          <p:spPr>
            <a:xfrm>
              <a:off x="3039839" y="1956490"/>
              <a:ext cx="494030" cy="275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BBEF0940-988D-33A8-56F7-F9169F9E1B47}"/>
                </a:ext>
              </a:extLst>
            </p:cNvPr>
            <p:cNvGrpSpPr/>
            <p:nvPr/>
          </p:nvGrpSpPr>
          <p:grpSpPr>
            <a:xfrm>
              <a:off x="451579" y="2282245"/>
              <a:ext cx="1636395" cy="614045"/>
              <a:chOff x="1916" y="4640"/>
              <a:chExt cx="2577" cy="967"/>
            </a:xfrm>
          </p:grpSpPr>
          <p:sp>
            <p:nvSpPr>
              <p:cNvPr id="52" name="Rounded Rectangle 3">
                <a:extLst>
                  <a:ext uri="{FF2B5EF4-FFF2-40B4-BE49-F238E27FC236}">
                    <a16:creationId xmlns:a16="http://schemas.microsoft.com/office/drawing/2014/main" id="{81E4D498-7DE0-7DDB-6575-36D11148432B}"/>
                  </a:ext>
                </a:extLst>
              </p:cNvPr>
              <p:cNvSpPr/>
              <p:nvPr/>
            </p:nvSpPr>
            <p:spPr>
              <a:xfrm>
                <a:off x="1916" y="4640"/>
                <a:ext cx="2577" cy="966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3" name="Text Box 56">
                <a:extLst>
                  <a:ext uri="{FF2B5EF4-FFF2-40B4-BE49-F238E27FC236}">
                    <a16:creationId xmlns:a16="http://schemas.microsoft.com/office/drawing/2014/main" id="{98C43B45-262E-6267-355B-EE88A8E5E62A}"/>
                  </a:ext>
                </a:extLst>
              </p:cNvPr>
              <p:cNvSpPr txBox="1"/>
              <p:nvPr/>
            </p:nvSpPr>
            <p:spPr>
              <a:xfrm>
                <a:off x="1917" y="4640"/>
                <a:ext cx="2575" cy="9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AS37100</a:t>
                </a:r>
              </a:p>
              <a:p>
                <a:pPr algn="ctr"/>
                <a:r>
                  <a:rPr lang="x-none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SEACOM Ltd., MU</a:t>
                </a: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35FBB67F-C885-751C-6466-5AC05B62E962}"/>
                </a:ext>
              </a:extLst>
            </p:cNvPr>
            <p:cNvGrpSpPr/>
            <p:nvPr/>
          </p:nvGrpSpPr>
          <p:grpSpPr>
            <a:xfrm>
              <a:off x="2711544" y="2281610"/>
              <a:ext cx="1149985" cy="614045"/>
              <a:chOff x="6099" y="4641"/>
              <a:chExt cx="1811" cy="967"/>
            </a:xfrm>
          </p:grpSpPr>
          <p:sp>
            <p:nvSpPr>
              <p:cNvPr id="50" name="Rounded Rectangle 4">
                <a:extLst>
                  <a:ext uri="{FF2B5EF4-FFF2-40B4-BE49-F238E27FC236}">
                    <a16:creationId xmlns:a16="http://schemas.microsoft.com/office/drawing/2014/main" id="{4BAB80B7-7D8F-5C00-BE4A-6284F238FD10}"/>
                  </a:ext>
                </a:extLst>
              </p:cNvPr>
              <p:cNvSpPr/>
              <p:nvPr/>
            </p:nvSpPr>
            <p:spPr>
              <a:xfrm>
                <a:off x="6099" y="4641"/>
                <a:ext cx="1810" cy="966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1" name="Text Box 5">
                <a:extLst>
                  <a:ext uri="{FF2B5EF4-FFF2-40B4-BE49-F238E27FC236}">
                    <a16:creationId xmlns:a16="http://schemas.microsoft.com/office/drawing/2014/main" id="{6911C49A-F040-325F-A799-88042A5DCAD2}"/>
                  </a:ext>
                </a:extLst>
              </p:cNvPr>
              <p:cNvSpPr txBox="1"/>
              <p:nvPr/>
            </p:nvSpPr>
            <p:spPr>
              <a:xfrm>
                <a:off x="6099" y="4641"/>
                <a:ext cx="1811" cy="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AS6762</a:t>
                </a:r>
              </a:p>
              <a:p>
                <a:pPr algn="ctr"/>
                <a:r>
                  <a:rPr lang="x-none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TISparkle, IT</a:t>
                </a:r>
              </a:p>
            </p:txBody>
          </p:sp>
        </p:grpSp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id="{6A38BDE9-ACBB-AF7F-B269-F18696655562}"/>
                </a:ext>
              </a:extLst>
            </p:cNvPr>
            <p:cNvGrpSpPr/>
            <p:nvPr/>
          </p:nvGrpSpPr>
          <p:grpSpPr>
            <a:xfrm>
              <a:off x="6054819" y="1668835"/>
              <a:ext cx="1049655" cy="614045"/>
              <a:chOff x="8396" y="3616"/>
              <a:chExt cx="1653" cy="967"/>
            </a:xfrm>
          </p:grpSpPr>
          <p:sp>
            <p:nvSpPr>
              <p:cNvPr id="48" name="Rounded Rectangle 7">
                <a:extLst>
                  <a:ext uri="{FF2B5EF4-FFF2-40B4-BE49-F238E27FC236}">
                    <a16:creationId xmlns:a16="http://schemas.microsoft.com/office/drawing/2014/main" id="{6C06C9ED-50FD-2185-38B0-41BC10C5DE81}"/>
                  </a:ext>
                </a:extLst>
              </p:cNvPr>
              <p:cNvSpPr/>
              <p:nvPr/>
            </p:nvSpPr>
            <p:spPr>
              <a:xfrm>
                <a:off x="8396" y="3616"/>
                <a:ext cx="1652" cy="966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9" name="Text Box 8">
                <a:extLst>
                  <a:ext uri="{FF2B5EF4-FFF2-40B4-BE49-F238E27FC236}">
                    <a16:creationId xmlns:a16="http://schemas.microsoft.com/office/drawing/2014/main" id="{E39BBAEF-7145-AE75-ECF5-4CD9024DE986}"/>
                  </a:ext>
                </a:extLst>
              </p:cNvPr>
              <p:cNvSpPr txBox="1"/>
              <p:nvPr/>
            </p:nvSpPr>
            <p:spPr>
              <a:xfrm>
                <a:off x="8396" y="3616"/>
                <a:ext cx="1653" cy="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AS7473</a:t>
                </a:r>
              </a:p>
              <a:p>
                <a:pPr algn="ctr"/>
                <a:r>
                  <a:rPr lang="x-none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SingTel, SG</a:t>
                </a:r>
              </a:p>
            </p:txBody>
          </p:sp>
        </p:grpSp>
        <p:grpSp>
          <p:nvGrpSpPr>
            <p:cNvPr id="8" name="Group 16">
              <a:extLst>
                <a:ext uri="{FF2B5EF4-FFF2-40B4-BE49-F238E27FC236}">
                  <a16:creationId xmlns:a16="http://schemas.microsoft.com/office/drawing/2014/main" id="{C0D699AB-9D3B-BE09-4C60-9D1075D7CB40}"/>
                </a:ext>
              </a:extLst>
            </p:cNvPr>
            <p:cNvGrpSpPr/>
            <p:nvPr/>
          </p:nvGrpSpPr>
          <p:grpSpPr>
            <a:xfrm>
              <a:off x="8870409" y="1668200"/>
              <a:ext cx="1689735" cy="614045"/>
              <a:chOff x="11327" y="3615"/>
              <a:chExt cx="2661" cy="967"/>
            </a:xfrm>
          </p:grpSpPr>
          <p:sp>
            <p:nvSpPr>
              <p:cNvPr id="46" name="Rounded Rectangle 10">
                <a:extLst>
                  <a:ext uri="{FF2B5EF4-FFF2-40B4-BE49-F238E27FC236}">
                    <a16:creationId xmlns:a16="http://schemas.microsoft.com/office/drawing/2014/main" id="{488569D0-F006-8330-3EB7-79010E3870C6}"/>
                  </a:ext>
                </a:extLst>
              </p:cNvPr>
              <p:cNvSpPr/>
              <p:nvPr/>
            </p:nvSpPr>
            <p:spPr>
              <a:xfrm>
                <a:off x="11327" y="3615"/>
                <a:ext cx="2661" cy="966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" name="Text Box 13">
                <a:extLst>
                  <a:ext uri="{FF2B5EF4-FFF2-40B4-BE49-F238E27FC236}">
                    <a16:creationId xmlns:a16="http://schemas.microsoft.com/office/drawing/2014/main" id="{D84701F7-CD21-7F72-8736-D878EC892D87}"/>
                  </a:ext>
                </a:extLst>
              </p:cNvPr>
              <p:cNvSpPr txBox="1"/>
              <p:nvPr/>
            </p:nvSpPr>
            <p:spPr>
              <a:xfrm>
                <a:off x="11327" y="3615"/>
                <a:ext cx="2661" cy="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AS3758</a:t>
                </a:r>
              </a:p>
              <a:p>
                <a:pPr algn="ctr"/>
                <a:r>
                  <a:rPr lang="x-none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SingNet Pte Ltd., SG</a:t>
                </a:r>
              </a:p>
            </p:txBody>
          </p:sp>
        </p:grpSp>
        <p:grpSp>
          <p:nvGrpSpPr>
            <p:cNvPr id="9" name="Group 21">
              <a:extLst>
                <a:ext uri="{FF2B5EF4-FFF2-40B4-BE49-F238E27FC236}">
                  <a16:creationId xmlns:a16="http://schemas.microsoft.com/office/drawing/2014/main" id="{EC1CC3AD-8DF1-0024-521C-1D5AEA070C27}"/>
                </a:ext>
              </a:extLst>
            </p:cNvPr>
            <p:cNvGrpSpPr/>
            <p:nvPr/>
          </p:nvGrpSpPr>
          <p:grpSpPr>
            <a:xfrm>
              <a:off x="4719414" y="2896290"/>
              <a:ext cx="1642110" cy="614045"/>
              <a:chOff x="8205" y="5744"/>
              <a:chExt cx="2586" cy="967"/>
            </a:xfrm>
          </p:grpSpPr>
          <p:sp>
            <p:nvSpPr>
              <p:cNvPr id="44" name="Rounded Rectangle 14">
                <a:extLst>
                  <a:ext uri="{FF2B5EF4-FFF2-40B4-BE49-F238E27FC236}">
                    <a16:creationId xmlns:a16="http://schemas.microsoft.com/office/drawing/2014/main" id="{B4A88125-C2B2-2069-E7D6-65C19ADD4912}"/>
                  </a:ext>
                </a:extLst>
              </p:cNvPr>
              <p:cNvSpPr/>
              <p:nvPr/>
            </p:nvSpPr>
            <p:spPr>
              <a:xfrm>
                <a:off x="8205" y="5744"/>
                <a:ext cx="2586" cy="966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5" name="Text Box 15">
                <a:extLst>
                  <a:ext uri="{FF2B5EF4-FFF2-40B4-BE49-F238E27FC236}">
                    <a16:creationId xmlns:a16="http://schemas.microsoft.com/office/drawing/2014/main" id="{1618E53F-4213-1747-B253-F701CCBA1663}"/>
                  </a:ext>
                </a:extLst>
              </p:cNvPr>
              <p:cNvSpPr txBox="1"/>
              <p:nvPr/>
            </p:nvSpPr>
            <p:spPr>
              <a:xfrm>
                <a:off x="8205" y="5744"/>
                <a:ext cx="2586" cy="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x-none" altLang="en-US" sz="2000" b="1" dirty="0">
                    <a:latin typeface="Times New Roman" panose="02020603050405020304" charset="0"/>
                    <a:cs typeface="Times New Roman" panose="02020603050405020304" charset="0"/>
                  </a:rPr>
                  <a:t>AS15412</a:t>
                </a:r>
              </a:p>
              <a:p>
                <a:pPr algn="ctr"/>
                <a:r>
                  <a:rPr lang="x-none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FLAG Telecom, UK</a:t>
                </a:r>
              </a:p>
            </p:txBody>
          </p:sp>
        </p:grpSp>
        <p:grpSp>
          <p:nvGrpSpPr>
            <p:cNvPr id="10" name="Group 24">
              <a:extLst>
                <a:ext uri="{FF2B5EF4-FFF2-40B4-BE49-F238E27FC236}">
                  <a16:creationId xmlns:a16="http://schemas.microsoft.com/office/drawing/2014/main" id="{D9DD11F6-6B3D-B1CC-482D-67ED5E774B2A}"/>
                </a:ext>
              </a:extLst>
            </p:cNvPr>
            <p:cNvGrpSpPr/>
            <p:nvPr/>
          </p:nvGrpSpPr>
          <p:grpSpPr>
            <a:xfrm>
              <a:off x="6840949" y="2895020"/>
              <a:ext cx="1652270" cy="614045"/>
              <a:chOff x="11546" y="5819"/>
              <a:chExt cx="2602" cy="967"/>
            </a:xfrm>
          </p:grpSpPr>
          <p:sp>
            <p:nvSpPr>
              <p:cNvPr id="42" name="Rounded Rectangle 19">
                <a:extLst>
                  <a:ext uri="{FF2B5EF4-FFF2-40B4-BE49-F238E27FC236}">
                    <a16:creationId xmlns:a16="http://schemas.microsoft.com/office/drawing/2014/main" id="{2D762EB2-6B26-1A74-DA57-F969639B478E}"/>
                  </a:ext>
                </a:extLst>
              </p:cNvPr>
              <p:cNvSpPr/>
              <p:nvPr/>
            </p:nvSpPr>
            <p:spPr>
              <a:xfrm>
                <a:off x="11554" y="5819"/>
                <a:ext cx="2586" cy="966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3" name="Text Box 20">
                <a:extLst>
                  <a:ext uri="{FF2B5EF4-FFF2-40B4-BE49-F238E27FC236}">
                    <a16:creationId xmlns:a16="http://schemas.microsoft.com/office/drawing/2014/main" id="{FAD0D01B-4344-4DB8-6557-8DE569603A8B}"/>
                  </a:ext>
                </a:extLst>
              </p:cNvPr>
              <p:cNvSpPr txBox="1"/>
              <p:nvPr/>
            </p:nvSpPr>
            <p:spPr>
              <a:xfrm>
                <a:off x="11546" y="5819"/>
                <a:ext cx="2602" cy="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AS4775</a:t>
                </a:r>
              </a:p>
              <a:p>
                <a:pPr algn="ctr"/>
                <a:r>
                  <a:rPr lang="x-none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Globe Telecoms, PH</a:t>
                </a:r>
              </a:p>
            </p:txBody>
          </p:sp>
        </p:grpSp>
        <p:grpSp>
          <p:nvGrpSpPr>
            <p:cNvPr id="11" name="Group 25">
              <a:extLst>
                <a:ext uri="{FF2B5EF4-FFF2-40B4-BE49-F238E27FC236}">
                  <a16:creationId xmlns:a16="http://schemas.microsoft.com/office/drawing/2014/main" id="{791EFF7A-CF12-0594-EBF9-0CDCBA22BEBD}"/>
                </a:ext>
              </a:extLst>
            </p:cNvPr>
            <p:cNvGrpSpPr/>
            <p:nvPr/>
          </p:nvGrpSpPr>
          <p:grpSpPr>
            <a:xfrm>
              <a:off x="8993599" y="2895655"/>
              <a:ext cx="1565910" cy="614045"/>
              <a:chOff x="15183" y="5923"/>
              <a:chExt cx="2466" cy="967"/>
            </a:xfrm>
          </p:grpSpPr>
          <p:sp>
            <p:nvSpPr>
              <p:cNvPr id="40" name="Rounded Rectangle 22">
                <a:extLst>
                  <a:ext uri="{FF2B5EF4-FFF2-40B4-BE49-F238E27FC236}">
                    <a16:creationId xmlns:a16="http://schemas.microsoft.com/office/drawing/2014/main" id="{42434A2A-F56D-DE1F-CCB0-3C6D19115B64}"/>
                  </a:ext>
                </a:extLst>
              </p:cNvPr>
              <p:cNvSpPr/>
              <p:nvPr/>
            </p:nvSpPr>
            <p:spPr>
              <a:xfrm>
                <a:off x="15183" y="5923"/>
                <a:ext cx="2466" cy="966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3232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" name="Text Box 23">
                <a:extLst>
                  <a:ext uri="{FF2B5EF4-FFF2-40B4-BE49-F238E27FC236}">
                    <a16:creationId xmlns:a16="http://schemas.microsoft.com/office/drawing/2014/main" id="{91E140D1-43F5-221E-EF82-0DA43230655F}"/>
                  </a:ext>
                </a:extLst>
              </p:cNvPr>
              <p:cNvSpPr txBox="1"/>
              <p:nvPr/>
            </p:nvSpPr>
            <p:spPr>
              <a:xfrm>
                <a:off x="15183" y="5923"/>
                <a:ext cx="2466" cy="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AS17894</a:t>
                </a:r>
              </a:p>
              <a:p>
                <a:pPr algn="ctr"/>
                <a:r>
                  <a:rPr lang="x-none" alt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Innove Comm., PH</a:t>
                </a:r>
              </a:p>
            </p:txBody>
          </p:sp>
        </p:grpSp>
        <p:cxnSp>
          <p:nvCxnSpPr>
            <p:cNvPr id="13" name="Straight Connector 29">
              <a:extLst>
                <a:ext uri="{FF2B5EF4-FFF2-40B4-BE49-F238E27FC236}">
                  <a16:creationId xmlns:a16="http://schemas.microsoft.com/office/drawing/2014/main" id="{DF2D38B8-27D0-C786-DFC3-D9E6C0E9B903}"/>
                </a:ext>
              </a:extLst>
            </p:cNvPr>
            <p:cNvCxnSpPr/>
            <p:nvPr/>
          </p:nvCxnSpPr>
          <p:spPr>
            <a:xfrm flipV="1">
              <a:off x="2087339" y="2588950"/>
              <a:ext cx="624205" cy="635"/>
            </a:xfrm>
            <a:prstGeom prst="line">
              <a:avLst/>
            </a:prstGeom>
            <a:ln w="31750">
              <a:solidFill>
                <a:srgbClr val="20202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30" descr="1">
              <a:extLst>
                <a:ext uri="{FF2B5EF4-FFF2-40B4-BE49-F238E27FC236}">
                  <a16:creationId xmlns:a16="http://schemas.microsoft.com/office/drawing/2014/main" id="{160A4566-B26F-D09B-CF82-87A5B36BF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1909" y="2313995"/>
              <a:ext cx="548640" cy="5486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6" name="Straight Connector 46">
              <a:extLst>
                <a:ext uri="{FF2B5EF4-FFF2-40B4-BE49-F238E27FC236}">
                  <a16:creationId xmlns:a16="http://schemas.microsoft.com/office/drawing/2014/main" id="{4C28441C-067E-E2A4-9615-6CA56EEE9C7C}"/>
                </a:ext>
              </a:extLst>
            </p:cNvPr>
            <p:cNvCxnSpPr/>
            <p:nvPr/>
          </p:nvCxnSpPr>
          <p:spPr>
            <a:xfrm flipV="1">
              <a:off x="3861529" y="1976175"/>
              <a:ext cx="2193290" cy="612775"/>
            </a:xfrm>
            <a:prstGeom prst="line">
              <a:avLst/>
            </a:prstGeom>
            <a:ln w="31750">
              <a:solidFill>
                <a:srgbClr val="20202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7">
              <a:extLst>
                <a:ext uri="{FF2B5EF4-FFF2-40B4-BE49-F238E27FC236}">
                  <a16:creationId xmlns:a16="http://schemas.microsoft.com/office/drawing/2014/main" id="{A32C3D54-28F7-4F0D-A04B-BC52634DC4CD}"/>
                </a:ext>
              </a:extLst>
            </p:cNvPr>
            <p:cNvCxnSpPr/>
            <p:nvPr/>
          </p:nvCxnSpPr>
          <p:spPr>
            <a:xfrm>
              <a:off x="3861529" y="2588950"/>
              <a:ext cx="857885" cy="614680"/>
            </a:xfrm>
            <a:prstGeom prst="line">
              <a:avLst/>
            </a:prstGeom>
            <a:ln w="31750">
              <a:solidFill>
                <a:srgbClr val="20202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8">
              <a:extLst>
                <a:ext uri="{FF2B5EF4-FFF2-40B4-BE49-F238E27FC236}">
                  <a16:creationId xmlns:a16="http://schemas.microsoft.com/office/drawing/2014/main" id="{006CEDBF-F1C2-B4D0-6F4A-0110A718C4AA}"/>
                </a:ext>
              </a:extLst>
            </p:cNvPr>
            <p:cNvCxnSpPr/>
            <p:nvPr/>
          </p:nvCxnSpPr>
          <p:spPr>
            <a:xfrm flipH="1">
              <a:off x="7104474" y="1975540"/>
              <a:ext cx="1765935" cy="635"/>
            </a:xfrm>
            <a:prstGeom prst="line">
              <a:avLst/>
            </a:prstGeom>
            <a:ln w="31750">
              <a:solidFill>
                <a:srgbClr val="20202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6EE0C229-CF4F-7EBB-B119-8EE5126053DD}"/>
                </a:ext>
              </a:extLst>
            </p:cNvPr>
            <p:cNvCxnSpPr/>
            <p:nvPr/>
          </p:nvCxnSpPr>
          <p:spPr>
            <a:xfrm flipH="1">
              <a:off x="6361524" y="3202360"/>
              <a:ext cx="479425" cy="1270"/>
            </a:xfrm>
            <a:prstGeom prst="line">
              <a:avLst/>
            </a:prstGeom>
            <a:ln w="31750">
              <a:solidFill>
                <a:srgbClr val="20202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DBAED4EF-AECE-69D4-4369-E6031B19DC58}"/>
                </a:ext>
              </a:extLst>
            </p:cNvPr>
            <p:cNvCxnSpPr/>
            <p:nvPr/>
          </p:nvCxnSpPr>
          <p:spPr>
            <a:xfrm flipV="1">
              <a:off x="8494489" y="3202995"/>
              <a:ext cx="499110" cy="14605"/>
            </a:xfrm>
            <a:prstGeom prst="line">
              <a:avLst/>
            </a:prstGeom>
            <a:ln w="31750">
              <a:solidFill>
                <a:srgbClr val="20202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34" descr="5">
              <a:extLst>
                <a:ext uri="{FF2B5EF4-FFF2-40B4-BE49-F238E27FC236}">
                  <a16:creationId xmlns:a16="http://schemas.microsoft.com/office/drawing/2014/main" id="{63E3DB19-D30D-4409-1E6D-1A46954AA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9799" y="1524055"/>
              <a:ext cx="297180" cy="2971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28" descr="3">
              <a:extLst>
                <a:ext uri="{FF2B5EF4-FFF2-40B4-BE49-F238E27FC236}">
                  <a16:creationId xmlns:a16="http://schemas.microsoft.com/office/drawing/2014/main" id="{F2CC08E9-F7D0-5B2D-E601-A4CE7FF4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46149" y="2750875"/>
              <a:ext cx="290830" cy="2908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Text Box 61">
              <a:extLst>
                <a:ext uri="{FF2B5EF4-FFF2-40B4-BE49-F238E27FC236}">
                  <a16:creationId xmlns:a16="http://schemas.microsoft.com/office/drawing/2014/main" id="{CC3FB555-2629-84C6-EB89-2A872E78CC65}"/>
                </a:ext>
              </a:extLst>
            </p:cNvPr>
            <p:cNvSpPr txBox="1"/>
            <p:nvPr/>
          </p:nvSpPr>
          <p:spPr>
            <a:xfrm>
              <a:off x="1374234" y="1520245"/>
              <a:ext cx="205041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altLang="en-US" sz="20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To 203.127.0.0/16</a:t>
              </a:r>
            </a:p>
          </p:txBody>
        </p:sp>
        <p:pic>
          <p:nvPicPr>
            <p:cNvPr id="24" name="Picture 63" descr="eye-green">
              <a:extLst>
                <a:ext uri="{FF2B5EF4-FFF2-40B4-BE49-F238E27FC236}">
                  <a16:creationId xmlns:a16="http://schemas.microsoft.com/office/drawing/2014/main" id="{42162B2B-428D-057C-B56F-B2A3BE3745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5469" y="1921565"/>
              <a:ext cx="348639" cy="348639"/>
            </a:xfrm>
            <a:prstGeom prst="rect">
              <a:avLst/>
            </a:prstGeom>
          </p:spPr>
        </p:pic>
        <p:pic>
          <p:nvPicPr>
            <p:cNvPr id="25" name="Picture 64" descr="eye-red">
              <a:extLst>
                <a:ext uri="{FF2B5EF4-FFF2-40B4-BE49-F238E27FC236}">
                  <a16:creationId xmlns:a16="http://schemas.microsoft.com/office/drawing/2014/main" id="{066EFD00-8645-08F8-4FE9-DA08B3B86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2229" y="2896290"/>
              <a:ext cx="348639" cy="348639"/>
            </a:xfrm>
            <a:prstGeom prst="rect">
              <a:avLst/>
            </a:prstGeom>
          </p:spPr>
        </p:pic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52D0865D-3BFF-C424-AA6F-AF1BB7CCAF03}"/>
                </a:ext>
              </a:extLst>
            </p:cNvPr>
            <p:cNvSpPr/>
            <p:nvPr/>
          </p:nvSpPr>
          <p:spPr>
            <a:xfrm>
              <a:off x="3570699" y="3066470"/>
              <a:ext cx="6062980" cy="731520"/>
            </a:xfrm>
            <a:custGeom>
              <a:avLst/>
              <a:gdLst>
                <a:gd name="connisteX0" fmla="*/ 0 w 6048375"/>
                <a:gd name="connsiteY0" fmla="*/ 0 h 812937"/>
                <a:gd name="connisteX1" fmla="*/ 633095 w 6048375"/>
                <a:gd name="connsiteY1" fmla="*/ 123825 h 812937"/>
                <a:gd name="connisteX2" fmla="*/ 1438275 w 6048375"/>
                <a:gd name="connsiteY2" fmla="*/ 666750 h 812937"/>
                <a:gd name="connisteX3" fmla="*/ 3957320 w 6048375"/>
                <a:gd name="connsiteY3" fmla="*/ 805180 h 812937"/>
                <a:gd name="connisteX4" fmla="*/ 6048375 w 6048375"/>
                <a:gd name="connsiteY4" fmla="*/ 548005 h 81293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6048375" h="812937">
                  <a:moveTo>
                    <a:pt x="0" y="0"/>
                  </a:moveTo>
                  <a:cubicBezTo>
                    <a:pt x="110490" y="13970"/>
                    <a:pt x="345440" y="-9525"/>
                    <a:pt x="633095" y="123825"/>
                  </a:cubicBezTo>
                  <a:cubicBezTo>
                    <a:pt x="920750" y="257175"/>
                    <a:pt x="773430" y="530225"/>
                    <a:pt x="1438275" y="666750"/>
                  </a:cubicBezTo>
                  <a:cubicBezTo>
                    <a:pt x="2103120" y="803275"/>
                    <a:pt x="3035300" y="828675"/>
                    <a:pt x="3957320" y="805180"/>
                  </a:cubicBezTo>
                  <a:cubicBezTo>
                    <a:pt x="4879340" y="781685"/>
                    <a:pt x="5680710" y="601980"/>
                    <a:pt x="6048375" y="548005"/>
                  </a:cubicBezTo>
                </a:path>
              </a:pathLst>
            </a:custGeom>
            <a:noFill/>
            <a:ln w="63500" cap="rnd">
              <a:solidFill>
                <a:srgbClr val="C0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Text Box 67">
              <a:extLst>
                <a:ext uri="{FF2B5EF4-FFF2-40B4-BE49-F238E27FC236}">
                  <a16:creationId xmlns:a16="http://schemas.microsoft.com/office/drawing/2014/main" id="{EED8F74F-B943-A61C-6296-3BD7F76EE9C9}"/>
                </a:ext>
              </a:extLst>
            </p:cNvPr>
            <p:cNvSpPr txBox="1"/>
            <p:nvPr/>
          </p:nvSpPr>
          <p:spPr>
            <a:xfrm>
              <a:off x="1374234" y="3171880"/>
              <a:ext cx="230441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x-none" altLang="en-US" sz="2000" b="1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To 203.127.225.0/24</a:t>
              </a:r>
            </a:p>
          </p:txBody>
        </p:sp>
        <p:pic>
          <p:nvPicPr>
            <p:cNvPr id="28" name="Picture 68" descr="eye-red">
              <a:extLst>
                <a:ext uri="{FF2B5EF4-FFF2-40B4-BE49-F238E27FC236}">
                  <a16:creationId xmlns:a16="http://schemas.microsoft.com/office/drawing/2014/main" id="{732CFE0D-556E-EA34-F410-627DBE0DC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5469" y="2896925"/>
              <a:ext cx="348639" cy="348639"/>
            </a:xfrm>
            <a:prstGeom prst="rect">
              <a:avLst/>
            </a:prstGeom>
          </p:spPr>
        </p:pic>
        <p:grpSp>
          <p:nvGrpSpPr>
            <p:cNvPr id="29" name="Group 73">
              <a:extLst>
                <a:ext uri="{FF2B5EF4-FFF2-40B4-BE49-F238E27FC236}">
                  <a16:creationId xmlns:a16="http://schemas.microsoft.com/office/drawing/2014/main" id="{4B44DCC1-6BCC-0122-13B1-F185BEB139B8}"/>
                </a:ext>
              </a:extLst>
            </p:cNvPr>
            <p:cNvGrpSpPr/>
            <p:nvPr/>
          </p:nvGrpSpPr>
          <p:grpSpPr>
            <a:xfrm rot="19800000">
              <a:off x="1092279" y="3056892"/>
              <a:ext cx="365973" cy="45720"/>
              <a:chOff x="1438" y="6516"/>
              <a:chExt cx="1715" cy="28"/>
            </a:xfrm>
          </p:grpSpPr>
          <p:sp>
            <p:nvSpPr>
              <p:cNvPr id="38" name="Rectangles 71">
                <a:extLst>
                  <a:ext uri="{FF2B5EF4-FFF2-40B4-BE49-F238E27FC236}">
                    <a16:creationId xmlns:a16="http://schemas.microsoft.com/office/drawing/2014/main" id="{66B75E75-93C4-4DE0-4EE3-30EE9C05D013}"/>
                  </a:ext>
                </a:extLst>
              </p:cNvPr>
              <p:cNvSpPr/>
              <p:nvPr/>
            </p:nvSpPr>
            <p:spPr>
              <a:xfrm>
                <a:off x="1438" y="6516"/>
                <a:ext cx="1715" cy="1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9" name="Rectangles 72">
                <a:extLst>
                  <a:ext uri="{FF2B5EF4-FFF2-40B4-BE49-F238E27FC236}">
                    <a16:creationId xmlns:a16="http://schemas.microsoft.com/office/drawing/2014/main" id="{CE118215-3998-7607-4E1C-CC1DFD5F423D}"/>
                  </a:ext>
                </a:extLst>
              </p:cNvPr>
              <p:cNvSpPr/>
              <p:nvPr/>
            </p:nvSpPr>
            <p:spPr>
              <a:xfrm>
                <a:off x="1438" y="6530"/>
                <a:ext cx="1715" cy="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cxnSp>
          <p:nvCxnSpPr>
            <p:cNvPr id="30" name="Straight Connector 74">
              <a:extLst>
                <a:ext uri="{FF2B5EF4-FFF2-40B4-BE49-F238E27FC236}">
                  <a16:creationId xmlns:a16="http://schemas.microsoft.com/office/drawing/2014/main" id="{79193E66-FF52-108D-FAA1-466E0B4BB327}"/>
                </a:ext>
              </a:extLst>
            </p:cNvPr>
            <p:cNvCxnSpPr/>
            <p:nvPr/>
          </p:nvCxnSpPr>
          <p:spPr>
            <a:xfrm>
              <a:off x="1550129" y="3070915"/>
              <a:ext cx="1445260" cy="0"/>
            </a:xfrm>
            <a:prstGeom prst="line">
              <a:avLst/>
            </a:prstGeom>
            <a:ln w="63500" cap="rnd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s 75">
              <a:extLst>
                <a:ext uri="{FF2B5EF4-FFF2-40B4-BE49-F238E27FC236}">
                  <a16:creationId xmlns:a16="http://schemas.microsoft.com/office/drawing/2014/main" id="{3BA34B99-FC1D-D076-8FC1-7D66D9CEB999}"/>
                </a:ext>
              </a:extLst>
            </p:cNvPr>
            <p:cNvSpPr/>
            <p:nvPr/>
          </p:nvSpPr>
          <p:spPr>
            <a:xfrm>
              <a:off x="1070069" y="2927405"/>
              <a:ext cx="1956435" cy="27559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2" name="Picture 76" descr="eye-green">
              <a:extLst>
                <a:ext uri="{FF2B5EF4-FFF2-40B4-BE49-F238E27FC236}">
                  <a16:creationId xmlns:a16="http://schemas.microsoft.com/office/drawing/2014/main" id="{CADA192B-BDB3-4F76-E1C2-73EF19DC0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2229" y="1920295"/>
              <a:ext cx="348639" cy="348639"/>
            </a:xfrm>
            <a:prstGeom prst="rect">
              <a:avLst/>
            </a:prstGeom>
          </p:spPr>
        </p:pic>
        <p:sp>
          <p:nvSpPr>
            <p:cNvPr id="33" name="Text Box 229">
              <a:extLst>
                <a:ext uri="{FF2B5EF4-FFF2-40B4-BE49-F238E27FC236}">
                  <a16:creationId xmlns:a16="http://schemas.microsoft.com/office/drawing/2014/main" id="{97FC7BA5-D761-0832-AF36-9CF5426BFF00}"/>
                </a:ext>
              </a:extLst>
            </p:cNvPr>
            <p:cNvSpPr txBox="1"/>
            <p:nvPr/>
          </p:nvSpPr>
          <p:spPr>
            <a:xfrm>
              <a:off x="2009552" y="2632765"/>
              <a:ext cx="622935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i="1">
                  <a:latin typeface="Times New Roman" panose="02020603050405020304" charset="0"/>
                  <a:cs typeface="Times New Roman" panose="02020603050405020304" charset="0"/>
                </a:rPr>
                <a:t>ROV</a:t>
              </a:r>
            </a:p>
          </p:txBody>
        </p:sp>
        <p:sp>
          <p:nvSpPr>
            <p:cNvPr id="34" name="Text Box 84">
              <a:extLst>
                <a:ext uri="{FF2B5EF4-FFF2-40B4-BE49-F238E27FC236}">
                  <a16:creationId xmlns:a16="http://schemas.microsoft.com/office/drawing/2014/main" id="{DE156F7F-3DA7-53C8-8357-938ED2C065C5}"/>
                </a:ext>
              </a:extLst>
            </p:cNvPr>
            <p:cNvSpPr txBox="1"/>
            <p:nvPr/>
          </p:nvSpPr>
          <p:spPr>
            <a:xfrm>
              <a:off x="10636662" y="1503735"/>
              <a:ext cx="716915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x-none" altLang="en-US" sz="1600" b="1" i="1">
                  <a:latin typeface="Times New Roman" panose="02020603050405020304" charset="0"/>
                  <a:cs typeface="Times New Roman" panose="02020603050405020304" charset="0"/>
                </a:rPr>
                <a:t>Target</a:t>
              </a:r>
            </a:p>
          </p:txBody>
        </p:sp>
        <p:sp>
          <p:nvSpPr>
            <p:cNvPr id="35" name="Text Box 85">
              <a:extLst>
                <a:ext uri="{FF2B5EF4-FFF2-40B4-BE49-F238E27FC236}">
                  <a16:creationId xmlns:a16="http://schemas.microsoft.com/office/drawing/2014/main" id="{059DFEAA-8DED-0406-4E7E-5E783E4C5231}"/>
                </a:ext>
              </a:extLst>
            </p:cNvPr>
            <p:cNvSpPr txBox="1"/>
            <p:nvPr/>
          </p:nvSpPr>
          <p:spPr>
            <a:xfrm>
              <a:off x="10636662" y="2750875"/>
              <a:ext cx="101854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x-none" altLang="en-US" sz="1600" b="1" i="1">
                  <a:latin typeface="Times New Roman" panose="02020603050405020304" charset="0"/>
                  <a:cs typeface="Times New Roman" panose="02020603050405020304" charset="0"/>
                </a:rPr>
                <a:t>Hijacker?</a:t>
              </a:r>
            </a:p>
          </p:txBody>
        </p:sp>
        <p:sp>
          <p:nvSpPr>
            <p:cNvPr id="36" name="Text Box 86">
              <a:extLst>
                <a:ext uri="{FF2B5EF4-FFF2-40B4-BE49-F238E27FC236}">
                  <a16:creationId xmlns:a16="http://schemas.microsoft.com/office/drawing/2014/main" id="{F91CAD9B-5E21-4095-3F41-8ADC3EB24BAF}"/>
                </a:ext>
              </a:extLst>
            </p:cNvPr>
            <p:cNvSpPr txBox="1"/>
            <p:nvPr/>
          </p:nvSpPr>
          <p:spPr>
            <a:xfrm>
              <a:off x="10636662" y="1821235"/>
              <a:ext cx="105791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x-none" altLang="en-US" sz="1400">
                  <a:latin typeface="Times New Roman" panose="02020603050405020304" charset="0"/>
                  <a:cs typeface="Times New Roman" panose="02020603050405020304" charset="0"/>
                </a:rPr>
                <a:t>RPKI: </a:t>
              </a:r>
              <a:r>
                <a:rPr lang="x-none" altLang="en-US" sz="14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valid</a:t>
              </a:r>
              <a:endParaRPr lang="x-none" altLang="en-US" sz="140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l"/>
              <a:r>
                <a:rPr lang="x-none" altLang="en-US" sz="1400">
                  <a:latin typeface="Times New Roman" panose="02020603050405020304" charset="0"/>
                  <a:cs typeface="Times New Roman" panose="02020603050405020304" charset="0"/>
                </a:rPr>
                <a:t>IRR: </a:t>
              </a:r>
              <a:r>
                <a:rPr lang="x-none" altLang="en-US" sz="14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match</a:t>
              </a:r>
            </a:p>
          </p:txBody>
        </p:sp>
        <p:sp>
          <p:nvSpPr>
            <p:cNvPr id="37" name="Text Box 87">
              <a:extLst>
                <a:ext uri="{FF2B5EF4-FFF2-40B4-BE49-F238E27FC236}">
                  <a16:creationId xmlns:a16="http://schemas.microsoft.com/office/drawing/2014/main" id="{B5F2F08A-3058-DC7D-2687-09477C5B30C0}"/>
                </a:ext>
              </a:extLst>
            </p:cNvPr>
            <p:cNvSpPr txBox="1"/>
            <p:nvPr/>
          </p:nvSpPr>
          <p:spPr>
            <a:xfrm>
              <a:off x="10636662" y="3041705"/>
              <a:ext cx="120650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x-none" altLang="en-US" sz="1400">
                  <a:latin typeface="Times New Roman" panose="02020603050405020304" charset="0"/>
                  <a:cs typeface="Times New Roman" panose="02020603050405020304" charset="0"/>
                </a:rPr>
                <a:t>RPKI: </a:t>
              </a:r>
              <a:r>
                <a:rPr lang="x-none" altLang="en-US" sz="1400" b="1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invalid</a:t>
              </a:r>
              <a:endParaRPr lang="x-none" altLang="en-US" sz="14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l"/>
              <a:r>
                <a:rPr lang="x-none" altLang="en-US" sz="1400">
                  <a:latin typeface="Times New Roman" panose="02020603050405020304" charset="0"/>
                  <a:cs typeface="Times New Roman" panose="02020603050405020304" charset="0"/>
                </a:rPr>
                <a:t>IRR: </a:t>
              </a:r>
              <a:r>
                <a:rPr lang="x-none" altLang="en-US" sz="1400" b="1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conflict</a:t>
              </a: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18FB9C1E-DB94-8DB7-9C93-72715B4F3E42}"/>
              </a:ext>
            </a:extLst>
          </p:cNvPr>
          <p:cNvSpPr txBox="1"/>
          <p:nvPr/>
        </p:nvSpPr>
        <p:spPr>
          <a:xfrm>
            <a:off x="743164" y="3528929"/>
            <a:ext cx="1040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* First observed: 2023-10-01  Recently observed: 2025-02-05</a:t>
            </a:r>
          </a:p>
          <a:p>
            <a:r>
              <a:rPr lang="en-US" altLang="zh-CN" sz="1200" dirty="0"/>
              <a:t>* While in the form of BGP hijacking, this case is very likely to be caused by misconfiguration; we awaiting response from relevant operators.</a:t>
            </a:r>
            <a:endParaRPr lang="zh-CN" altLang="en-US" sz="1200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965054F9-A278-0878-7829-E0C352AAC534}"/>
              </a:ext>
            </a:extLst>
          </p:cNvPr>
          <p:cNvSpPr txBox="1"/>
          <p:nvPr/>
        </p:nvSpPr>
        <p:spPr>
          <a:xfrm>
            <a:off x="694514" y="3978648"/>
            <a:ext cx="11208396" cy="173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AS17894 mis-announces a /24 without RPKI or IRR authorization, while AS3758 is the legitimate origin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ROV-enabled AS37100 discards the invalid route, and thus </a:t>
            </a:r>
            <a:r>
              <a:rPr lang="en-US" altLang="zh-CN" b="1" dirty="0">
                <a:latin typeface="+mn-ea"/>
              </a:rPr>
              <a:t>has the legitimate /16 route only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+mn-ea"/>
                <a:sym typeface="Wingdings" panose="05000000000000000000" pitchFamily="2" charset="2"/>
              </a:rPr>
              <a:t></a:t>
            </a:r>
            <a:r>
              <a:rPr lang="en-US" altLang="zh-CN" dirty="0">
                <a:latin typeface="+mn-ea"/>
              </a:rPr>
              <a:t> By seeing routing tables, AS37100 and its customers are </a:t>
            </a:r>
            <a:r>
              <a:rPr lang="en-US" altLang="zh-CN" b="1" dirty="0">
                <a:latin typeface="+mn-ea"/>
              </a:rPr>
              <a:t>not aware of the potential hijacking attempt</a:t>
            </a:r>
            <a:r>
              <a:rPr lang="en-US" altLang="zh-CN" dirty="0">
                <a:latin typeface="+mn-ea"/>
              </a:rPr>
              <a:t>, and tend to believe their traffic be forwarded correctly.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However, </a:t>
            </a:r>
            <a:r>
              <a:rPr lang="en-US" altLang="zh-CN" b="1" dirty="0">
                <a:latin typeface="+mn-ea"/>
              </a:rPr>
              <a:t>legacy AS6762 accepts the illegitimate route</a:t>
            </a:r>
            <a:r>
              <a:rPr lang="en-US" altLang="zh-CN" dirty="0">
                <a:latin typeface="+mn-ea"/>
              </a:rPr>
              <a:t>, actually forwarding /24 traffic to AS17894</a:t>
            </a:r>
            <a:endParaRPr lang="zh-CN" altLang="en-US" dirty="0">
              <a:latin typeface="+mn-ea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ECB369B-9207-9FFE-C28F-D0DAB6C02DE7}"/>
              </a:ext>
            </a:extLst>
          </p:cNvPr>
          <p:cNvSpPr txBox="1"/>
          <p:nvPr/>
        </p:nvSpPr>
        <p:spPr>
          <a:xfrm>
            <a:off x="553092" y="5866053"/>
            <a:ext cx="1108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BGP hijacking still succeeds, and becomes less spotted (stealthier), due to the incomplete ROV deployment in the current Internet?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5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A8AE24D-7B98-E703-6279-E56E2F9F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0647"/>
            <a:ext cx="10783020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</a:rPr>
              <a:t>RPKI/ROV in Today’s Internet</a:t>
            </a:r>
            <a:endParaRPr lang="zh-CN" altLang="en-US" sz="2800" dirty="0">
              <a:latin typeface="Verdana" panose="020B0604030504040204" pitchFamily="34" charset="0"/>
            </a:endParaRPr>
          </a:p>
        </p:txBody>
      </p: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CA8F2ABA-9136-FEC0-7710-32EB92EE9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58" y="1239339"/>
            <a:ext cx="10980231" cy="27838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2200" dirty="0">
                <a:cs typeface="Times New Roman" panose="02020603050405020304" pitchFamily="18" charset="0"/>
              </a:rPr>
              <a:t>ROAs have covered </a:t>
            </a:r>
            <a:r>
              <a:rPr lang="en-US" altLang="en-US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53.9% IPv4 </a:t>
            </a:r>
            <a:r>
              <a:rPr lang="en-US" altLang="zh-CN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prefixes</a:t>
            </a:r>
            <a:r>
              <a:rPr lang="en-US" altLang="zh-CN" sz="2200" dirty="0">
                <a:cs typeface="Times New Roman" panose="02020603050405020304" pitchFamily="18" charset="0"/>
              </a:rPr>
              <a:t> and </a:t>
            </a:r>
            <a:r>
              <a:rPr lang="en-US" altLang="zh-CN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59.2% IPv6 prefixes</a:t>
            </a:r>
            <a:r>
              <a:rPr lang="en-US" altLang="zh-CN" sz="2200" baseline="30000" dirty="0">
                <a:cs typeface="Times New Roman" panose="02020603050405020304" pitchFamily="18" charset="0"/>
              </a:rPr>
              <a:t>*</a:t>
            </a:r>
            <a:endParaRPr lang="en-US" altLang="zh-CN" sz="2200" b="1" baseline="30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2200" dirty="0">
                <a:cs typeface="Times New Roman" panose="02020603050405020304" pitchFamily="18" charset="0"/>
              </a:rPr>
              <a:t>Yet ROV deployment is </a:t>
            </a:r>
            <a:r>
              <a:rPr lang="en-US" altLang="en-US" sz="2200" b="1" dirty="0">
                <a:solidFill>
                  <a:srgbClr val="C00000"/>
                </a:solidFill>
                <a:cs typeface="Times New Roman" panose="02020603050405020304" pitchFamily="18" charset="0"/>
              </a:rPr>
              <a:t>presumably limited</a:t>
            </a:r>
            <a:endParaRPr lang="en-US" altLang="en-US" sz="22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灯片编号占位符 7">
            <a:extLst>
              <a:ext uri="{FF2B5EF4-FFF2-40B4-BE49-F238E27FC236}">
                <a16:creationId xmlns:a16="http://schemas.microsoft.com/office/drawing/2014/main" id="{9D92AC20-7839-75FA-C931-B4C22E45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8DE6213-9333-958E-10AD-387991B396DA}"/>
              </a:ext>
            </a:extLst>
          </p:cNvPr>
          <p:cNvSpPr txBox="1"/>
          <p:nvPr/>
        </p:nvSpPr>
        <p:spPr>
          <a:xfrm>
            <a:off x="71181" y="6566668"/>
            <a:ext cx="7534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aseline="30000" dirty="0">
                <a:ea typeface="Verdana" panose="020B0604030504040204" pitchFamily="34" charset="0"/>
              </a:rPr>
              <a:t>* </a:t>
            </a:r>
            <a:r>
              <a:rPr lang="en-US" altLang="zh-CN" sz="1200" dirty="0">
                <a:ea typeface="Verdana" panose="020B0604030504040204" pitchFamily="34" charset="0"/>
              </a:rPr>
              <a:t>Source: https://rpki-monitor.antd.nist.gov/ROV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B7862F4-038D-A359-74F8-339C396355BC}"/>
              </a:ext>
            </a:extLst>
          </p:cNvPr>
          <p:cNvGrpSpPr/>
          <p:nvPr/>
        </p:nvGrpSpPr>
        <p:grpSpPr>
          <a:xfrm>
            <a:off x="839912" y="2834415"/>
            <a:ext cx="10512175" cy="3008060"/>
            <a:chOff x="839912" y="2977291"/>
            <a:chExt cx="10512175" cy="300806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E7A1CA4-1952-5E2A-020F-86AB8F9B9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12" y="2977291"/>
              <a:ext cx="10512175" cy="3008060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345A4DE-98BF-C313-3877-A10582D7BB2C}"/>
                </a:ext>
              </a:extLst>
            </p:cNvPr>
            <p:cNvSpPr txBox="1"/>
            <p:nvPr/>
          </p:nvSpPr>
          <p:spPr>
            <a:xfrm>
              <a:off x="2498572" y="3726021"/>
              <a:ext cx="9156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APNIC</a:t>
              </a:r>
              <a:endParaRPr lang="zh-CN" altLang="en-US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C8C3CCE-C0B9-EF36-2807-E9C7295EB3B6}"/>
                </a:ext>
              </a:extLst>
            </p:cNvPr>
            <p:cNvSpPr txBox="1"/>
            <p:nvPr/>
          </p:nvSpPr>
          <p:spPr>
            <a:xfrm>
              <a:off x="5859568" y="3726021"/>
              <a:ext cx="9711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/>
                </a:rPr>
                <a:t>RoVista</a:t>
              </a:r>
              <a:endParaRPr lang="zh-CN" altLang="en-US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AB78616-10EE-F3C7-6F4D-7836E44AD3B1}"/>
                </a:ext>
              </a:extLst>
            </p:cNvPr>
            <p:cNvSpPr txBox="1"/>
            <p:nvPr/>
          </p:nvSpPr>
          <p:spPr>
            <a:xfrm>
              <a:off x="9111465" y="3726021"/>
              <a:ext cx="12448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6"/>
                </a:rPr>
                <a:t>Cloudflare</a:t>
              </a:r>
              <a:endParaRPr lang="zh-CN" altLang="en-US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11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A8AE24D-7B98-E703-6279-E56E2F9F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0647"/>
            <a:ext cx="10783020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  <a:cs typeface="Verdana" panose="020B0604030504040204" pitchFamily="34" charset="0"/>
              </a:rPr>
              <a:t>BGP Hijacking Under Partial ROV deployment</a:t>
            </a:r>
            <a:endParaRPr lang="zh-CN" altLang="en-US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灯片编号占位符 7">
            <a:extLst>
              <a:ext uri="{FF2B5EF4-FFF2-40B4-BE49-F238E27FC236}">
                <a16:creationId xmlns:a16="http://schemas.microsoft.com/office/drawing/2014/main" id="{9D92AC20-7839-75FA-C931-B4C22E45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2" name="Rectangles 268">
            <a:extLst>
              <a:ext uri="{FF2B5EF4-FFF2-40B4-BE49-F238E27FC236}">
                <a16:creationId xmlns:a16="http://schemas.microsoft.com/office/drawing/2014/main" id="{78CD1147-EE26-E0ED-D803-8D221EDDAD87}"/>
              </a:ext>
            </a:extLst>
          </p:cNvPr>
          <p:cNvSpPr/>
          <p:nvPr/>
        </p:nvSpPr>
        <p:spPr>
          <a:xfrm>
            <a:off x="6731285" y="1502369"/>
            <a:ext cx="3964686" cy="1681290"/>
          </a:xfrm>
          <a:prstGeom prst="rect">
            <a:avLst/>
          </a:prstGeom>
          <a:noFill/>
          <a:ln w="19050">
            <a:solidFill>
              <a:srgbClr val="3232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Freeform 267">
            <a:extLst>
              <a:ext uri="{FF2B5EF4-FFF2-40B4-BE49-F238E27FC236}">
                <a16:creationId xmlns:a16="http://schemas.microsoft.com/office/drawing/2014/main" id="{703AE986-FD7F-05B1-C37B-3F645C9831A5}"/>
              </a:ext>
            </a:extLst>
          </p:cNvPr>
          <p:cNvSpPr/>
          <p:nvPr/>
        </p:nvSpPr>
        <p:spPr>
          <a:xfrm>
            <a:off x="4968271" y="2449535"/>
            <a:ext cx="5735384" cy="2556510"/>
          </a:xfrm>
          <a:custGeom>
            <a:avLst/>
            <a:gdLst>
              <a:gd name="connsiteX0" fmla="*/ 0 w 8211"/>
              <a:gd name="connsiteY0" fmla="*/ 0 h 3660"/>
              <a:gd name="connsiteX1" fmla="*/ 2152 w 8211"/>
              <a:gd name="connsiteY1" fmla="*/ 0 h 3660"/>
              <a:gd name="connsiteX2" fmla="*/ 2141 w 8211"/>
              <a:gd name="connsiteY2" fmla="*/ 1325 h 3660"/>
              <a:gd name="connsiteX3" fmla="*/ 8211 w 8211"/>
              <a:gd name="connsiteY3" fmla="*/ 1356 h 3660"/>
              <a:gd name="connsiteX4" fmla="*/ 8201 w 8211"/>
              <a:gd name="connsiteY4" fmla="*/ 3660 h 3660"/>
              <a:gd name="connsiteX5" fmla="*/ 10 w 8211"/>
              <a:gd name="connsiteY5" fmla="*/ 3660 h 3660"/>
              <a:gd name="connsiteX6" fmla="*/ 0 w 8211"/>
              <a:gd name="connsiteY6" fmla="*/ 0 h 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1" h="3660">
                <a:moveTo>
                  <a:pt x="0" y="0"/>
                </a:moveTo>
                <a:lnTo>
                  <a:pt x="2152" y="0"/>
                </a:lnTo>
                <a:lnTo>
                  <a:pt x="2141" y="1325"/>
                </a:lnTo>
                <a:lnTo>
                  <a:pt x="8211" y="1356"/>
                </a:lnTo>
                <a:lnTo>
                  <a:pt x="8201" y="3660"/>
                </a:lnTo>
                <a:lnTo>
                  <a:pt x="10" y="366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3232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s 266">
            <a:extLst>
              <a:ext uri="{FF2B5EF4-FFF2-40B4-BE49-F238E27FC236}">
                <a16:creationId xmlns:a16="http://schemas.microsoft.com/office/drawing/2014/main" id="{6DCFE6B3-6387-E412-FB77-021E190443DB}"/>
              </a:ext>
            </a:extLst>
          </p:cNvPr>
          <p:cNvSpPr/>
          <p:nvPr/>
        </p:nvSpPr>
        <p:spPr>
          <a:xfrm>
            <a:off x="1458308" y="2449535"/>
            <a:ext cx="3110421" cy="2556510"/>
          </a:xfrm>
          <a:prstGeom prst="rect">
            <a:avLst/>
          </a:prstGeom>
          <a:noFill/>
          <a:ln w="19050">
            <a:solidFill>
              <a:srgbClr val="3232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4F2A8521-4436-C5ED-5A90-A7C427B6EBEF}"/>
              </a:ext>
            </a:extLst>
          </p:cNvPr>
          <p:cNvCxnSpPr/>
          <p:nvPr/>
        </p:nvCxnSpPr>
        <p:spPr>
          <a:xfrm>
            <a:off x="4322857" y="3347107"/>
            <a:ext cx="1014921" cy="0"/>
          </a:xfrm>
          <a:prstGeom prst="line">
            <a:avLst/>
          </a:prstGeom>
          <a:ln w="31750">
            <a:solidFill>
              <a:srgbClr val="20202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75">
            <a:extLst>
              <a:ext uri="{FF2B5EF4-FFF2-40B4-BE49-F238E27FC236}">
                <a16:creationId xmlns:a16="http://schemas.microsoft.com/office/drawing/2014/main" id="{033C3FE6-6BB3-AE35-52E3-58DBB1BAA2A0}"/>
              </a:ext>
            </a:extLst>
          </p:cNvPr>
          <p:cNvGrpSpPr/>
          <p:nvPr/>
        </p:nvGrpSpPr>
        <p:grpSpPr>
          <a:xfrm>
            <a:off x="3702589" y="3036973"/>
            <a:ext cx="826326" cy="854964"/>
            <a:chOff x="7070" y="3661"/>
            <a:chExt cx="1183" cy="1224"/>
          </a:xfrm>
        </p:grpSpPr>
        <p:grpSp>
          <p:nvGrpSpPr>
            <p:cNvPr id="12" name="Group 40">
              <a:extLst>
                <a:ext uri="{FF2B5EF4-FFF2-40B4-BE49-F238E27FC236}">
                  <a16:creationId xmlns:a16="http://schemas.microsoft.com/office/drawing/2014/main" id="{724B4C50-4C95-3A0F-050F-B6A7A0428CB9}"/>
                </a:ext>
              </a:extLst>
            </p:cNvPr>
            <p:cNvGrpSpPr/>
            <p:nvPr/>
          </p:nvGrpSpPr>
          <p:grpSpPr>
            <a:xfrm>
              <a:off x="7070" y="3661"/>
              <a:ext cx="1183" cy="1224"/>
              <a:chOff x="5805" y="2293"/>
              <a:chExt cx="1183" cy="1224"/>
            </a:xfrm>
          </p:grpSpPr>
          <p:grpSp>
            <p:nvGrpSpPr>
              <p:cNvPr id="16" name="Group 36">
                <a:extLst>
                  <a:ext uri="{FF2B5EF4-FFF2-40B4-BE49-F238E27FC236}">
                    <a16:creationId xmlns:a16="http://schemas.microsoft.com/office/drawing/2014/main" id="{E5D9D095-B76F-FA69-439B-29A919FAF04D}"/>
                  </a:ext>
                </a:extLst>
              </p:cNvPr>
              <p:cNvGrpSpPr/>
              <p:nvPr/>
            </p:nvGrpSpPr>
            <p:grpSpPr>
              <a:xfrm>
                <a:off x="5805" y="2293"/>
                <a:ext cx="888" cy="888"/>
                <a:chOff x="5805" y="2293"/>
                <a:chExt cx="888" cy="888"/>
              </a:xfrm>
            </p:grpSpPr>
            <p:sp>
              <p:nvSpPr>
                <p:cNvPr id="20" name="Oval 3">
                  <a:extLst>
                    <a:ext uri="{FF2B5EF4-FFF2-40B4-BE49-F238E27FC236}">
                      <a16:creationId xmlns:a16="http://schemas.microsoft.com/office/drawing/2014/main" id="{3F5603BD-4639-9CD0-C4BC-3B51C10826B3}"/>
                    </a:ext>
                  </a:extLst>
                </p:cNvPr>
                <p:cNvSpPr/>
                <p:nvPr/>
              </p:nvSpPr>
              <p:spPr>
                <a:xfrm>
                  <a:off x="5805" y="2293"/>
                  <a:ext cx="888" cy="888"/>
                </a:xfrm>
                <a:prstGeom prst="ellipse">
                  <a:avLst/>
                </a:prstGeom>
                <a:solidFill>
                  <a:schemeClr val="bg1"/>
                </a:solidFill>
                <a:ln w="4445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ctr"/>
                  <a:endParaRPr lang="en-US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21" name="Oval 34">
                  <a:extLst>
                    <a:ext uri="{FF2B5EF4-FFF2-40B4-BE49-F238E27FC236}">
                      <a16:creationId xmlns:a16="http://schemas.microsoft.com/office/drawing/2014/main" id="{0B5E8632-35A7-B95A-B4AA-3A8946C63F79}"/>
                    </a:ext>
                  </a:extLst>
                </p:cNvPr>
                <p:cNvSpPr/>
                <p:nvPr/>
              </p:nvSpPr>
              <p:spPr>
                <a:xfrm>
                  <a:off x="5907" y="2395"/>
                  <a:ext cx="685" cy="68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ctr"/>
                  <a:endParaRPr lang="en-US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  <p:pic>
            <p:nvPicPr>
              <p:cNvPr id="19" name="Picture 35" descr="1">
                <a:extLst>
                  <a:ext uri="{FF2B5EF4-FFF2-40B4-BE49-F238E27FC236}">
                    <a16:creationId xmlns:a16="http://schemas.microsoft.com/office/drawing/2014/main" id="{35E06305-F887-3886-0324-043B7383C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4" y="2653"/>
                <a:ext cx="864" cy="8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3" name="Text Box 187">
              <a:extLst>
                <a:ext uri="{FF2B5EF4-FFF2-40B4-BE49-F238E27FC236}">
                  <a16:creationId xmlns:a16="http://schemas.microsoft.com/office/drawing/2014/main" id="{E6861B3A-3F6E-8E99-D147-5AD375DC950A}"/>
                </a:ext>
              </a:extLst>
            </p:cNvPr>
            <p:cNvSpPr txBox="1"/>
            <p:nvPr/>
          </p:nvSpPr>
          <p:spPr>
            <a:xfrm>
              <a:off x="7245" y="3791"/>
              <a:ext cx="577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x-none" altLang="en-US" sz="2000" b="1">
                  <a:latin typeface="Times New Roman" panose="02020603050405020304" charset="0"/>
                  <a:cs typeface="Times New Roman" panose="02020603050405020304" charset="0"/>
                </a:rPr>
                <a:t>B</a:t>
              </a:r>
            </a:p>
          </p:txBody>
        </p:sp>
      </p:grpSp>
      <p:grpSp>
        <p:nvGrpSpPr>
          <p:cNvPr id="27" name="Group 1">
            <a:extLst>
              <a:ext uri="{FF2B5EF4-FFF2-40B4-BE49-F238E27FC236}">
                <a16:creationId xmlns:a16="http://schemas.microsoft.com/office/drawing/2014/main" id="{C50923F6-979D-87D4-2624-2AE54270645A}"/>
              </a:ext>
            </a:extLst>
          </p:cNvPr>
          <p:cNvGrpSpPr/>
          <p:nvPr/>
        </p:nvGrpSpPr>
        <p:grpSpPr>
          <a:xfrm>
            <a:off x="5337777" y="3036973"/>
            <a:ext cx="620268" cy="620268"/>
            <a:chOff x="9726" y="2797"/>
            <a:chExt cx="888" cy="888"/>
          </a:xfrm>
        </p:grpSpPr>
        <p:sp>
          <p:nvSpPr>
            <p:cNvPr id="29" name="Oval 2">
              <a:extLst>
                <a:ext uri="{FF2B5EF4-FFF2-40B4-BE49-F238E27FC236}">
                  <a16:creationId xmlns:a16="http://schemas.microsoft.com/office/drawing/2014/main" id="{19722E63-7A4E-7313-CFA7-EF209FB15F29}"/>
                </a:ext>
              </a:extLst>
            </p:cNvPr>
            <p:cNvSpPr/>
            <p:nvPr/>
          </p:nvSpPr>
          <p:spPr>
            <a:xfrm>
              <a:off x="9726" y="2797"/>
              <a:ext cx="888" cy="888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30" name="Text Box 188">
              <a:extLst>
                <a:ext uri="{FF2B5EF4-FFF2-40B4-BE49-F238E27FC236}">
                  <a16:creationId xmlns:a16="http://schemas.microsoft.com/office/drawing/2014/main" id="{ABF66611-B074-4CED-FF73-3ACF91214291}"/>
                </a:ext>
              </a:extLst>
            </p:cNvPr>
            <p:cNvSpPr txBox="1"/>
            <p:nvPr/>
          </p:nvSpPr>
          <p:spPr>
            <a:xfrm>
              <a:off x="9888" y="2927"/>
              <a:ext cx="577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x-none" altLang="en-US" sz="2000" b="1">
                  <a:latin typeface="Times New Roman" panose="02020603050405020304" charset="0"/>
                  <a:cs typeface="Times New Roman" panose="02020603050405020304" charset="0"/>
                </a:rPr>
                <a:t>C</a:t>
              </a:r>
            </a:p>
          </p:txBody>
        </p:sp>
      </p:grpSp>
      <p:cxnSp>
        <p:nvCxnSpPr>
          <p:cNvPr id="31" name="Straight Connector 37">
            <a:extLst>
              <a:ext uri="{FF2B5EF4-FFF2-40B4-BE49-F238E27FC236}">
                <a16:creationId xmlns:a16="http://schemas.microsoft.com/office/drawing/2014/main" id="{82E446B9-E88D-9BF9-E62C-CA60A0B39D04}"/>
              </a:ext>
            </a:extLst>
          </p:cNvPr>
          <p:cNvCxnSpPr/>
          <p:nvPr/>
        </p:nvCxnSpPr>
        <p:spPr>
          <a:xfrm flipV="1">
            <a:off x="5922422" y="2691216"/>
            <a:ext cx="1057529" cy="514096"/>
          </a:xfrm>
          <a:prstGeom prst="line">
            <a:avLst/>
          </a:prstGeom>
          <a:ln w="31750">
            <a:solidFill>
              <a:srgbClr val="20202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8">
            <a:extLst>
              <a:ext uri="{FF2B5EF4-FFF2-40B4-BE49-F238E27FC236}">
                <a16:creationId xmlns:a16="http://schemas.microsoft.com/office/drawing/2014/main" id="{75917BCF-CF62-46AB-844E-6111830163E1}"/>
              </a:ext>
            </a:extLst>
          </p:cNvPr>
          <p:cNvGrpSpPr/>
          <p:nvPr/>
        </p:nvGrpSpPr>
        <p:grpSpPr>
          <a:xfrm>
            <a:off x="8860313" y="2274211"/>
            <a:ext cx="620268" cy="620268"/>
            <a:chOff x="9726" y="2797"/>
            <a:chExt cx="888" cy="888"/>
          </a:xfrm>
        </p:grpSpPr>
        <p:sp>
          <p:nvSpPr>
            <p:cNvPr id="33" name="Oval 39">
              <a:extLst>
                <a:ext uri="{FF2B5EF4-FFF2-40B4-BE49-F238E27FC236}">
                  <a16:creationId xmlns:a16="http://schemas.microsoft.com/office/drawing/2014/main" id="{72D3A4A6-3CA4-E8E4-3AD9-654AB8C79812}"/>
                </a:ext>
              </a:extLst>
            </p:cNvPr>
            <p:cNvSpPr/>
            <p:nvPr/>
          </p:nvSpPr>
          <p:spPr>
            <a:xfrm>
              <a:off x="9726" y="2797"/>
              <a:ext cx="888" cy="888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1" name="Text Box 41">
              <a:extLst>
                <a:ext uri="{FF2B5EF4-FFF2-40B4-BE49-F238E27FC236}">
                  <a16:creationId xmlns:a16="http://schemas.microsoft.com/office/drawing/2014/main" id="{FCF6D90A-5D6B-3D56-FE10-A711FD6086E8}"/>
                </a:ext>
              </a:extLst>
            </p:cNvPr>
            <p:cNvSpPr txBox="1"/>
            <p:nvPr/>
          </p:nvSpPr>
          <p:spPr>
            <a:xfrm>
              <a:off x="9899" y="2927"/>
              <a:ext cx="555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x-none" altLang="en-US" sz="2000" b="1">
                  <a:latin typeface="Times New Roman" panose="02020603050405020304" charset="0"/>
                  <a:cs typeface="Times New Roman" panose="02020603050405020304" charset="0"/>
                </a:rPr>
                <a:t>E</a:t>
              </a:r>
            </a:p>
          </p:txBody>
        </p:sp>
      </p:grpSp>
      <p:cxnSp>
        <p:nvCxnSpPr>
          <p:cNvPr id="42" name="Straight Connector 42">
            <a:extLst>
              <a:ext uri="{FF2B5EF4-FFF2-40B4-BE49-F238E27FC236}">
                <a16:creationId xmlns:a16="http://schemas.microsoft.com/office/drawing/2014/main" id="{F59063E8-566B-D99B-9E09-64F53A530D34}"/>
              </a:ext>
            </a:extLst>
          </p:cNvPr>
          <p:cNvCxnSpPr/>
          <p:nvPr/>
        </p:nvCxnSpPr>
        <p:spPr>
          <a:xfrm>
            <a:off x="7702200" y="2584345"/>
            <a:ext cx="1014921" cy="0"/>
          </a:xfrm>
          <a:prstGeom prst="line">
            <a:avLst/>
          </a:prstGeom>
          <a:ln w="31750">
            <a:solidFill>
              <a:srgbClr val="202020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3">
            <a:extLst>
              <a:ext uri="{FF2B5EF4-FFF2-40B4-BE49-F238E27FC236}">
                <a16:creationId xmlns:a16="http://schemas.microsoft.com/office/drawing/2014/main" id="{E2ED88BA-6E4A-75FB-8D6F-C46DD263E13B}"/>
              </a:ext>
            </a:extLst>
          </p:cNvPr>
          <p:cNvGrpSpPr/>
          <p:nvPr/>
        </p:nvGrpSpPr>
        <p:grpSpPr>
          <a:xfrm>
            <a:off x="1669954" y="3037672"/>
            <a:ext cx="620268" cy="620268"/>
            <a:chOff x="9726" y="2797"/>
            <a:chExt cx="888" cy="88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01A96D0-A813-6B97-7392-E0F29330140C}"/>
                </a:ext>
              </a:extLst>
            </p:cNvPr>
            <p:cNvSpPr/>
            <p:nvPr/>
          </p:nvSpPr>
          <p:spPr>
            <a:xfrm>
              <a:off x="9726" y="2797"/>
              <a:ext cx="888" cy="888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6" name="Text Box 56">
              <a:extLst>
                <a:ext uri="{FF2B5EF4-FFF2-40B4-BE49-F238E27FC236}">
                  <a16:creationId xmlns:a16="http://schemas.microsoft.com/office/drawing/2014/main" id="{0FCCFEF3-21C8-CD5F-DE87-F0480BFAB91D}"/>
                </a:ext>
              </a:extLst>
            </p:cNvPr>
            <p:cNvSpPr txBox="1"/>
            <p:nvPr/>
          </p:nvSpPr>
          <p:spPr>
            <a:xfrm>
              <a:off x="9888" y="2927"/>
              <a:ext cx="577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x-none" altLang="en-US" sz="2000" b="1">
                  <a:latin typeface="Times New Roman" panose="02020603050405020304" charset="0"/>
                  <a:cs typeface="Times New Roman" panose="02020603050405020304" charset="0"/>
                </a:rPr>
                <a:t>A</a:t>
              </a:r>
            </a:p>
          </p:txBody>
        </p:sp>
      </p:grpSp>
      <p:grpSp>
        <p:nvGrpSpPr>
          <p:cNvPr id="47" name="Group 76">
            <a:extLst>
              <a:ext uri="{FF2B5EF4-FFF2-40B4-BE49-F238E27FC236}">
                <a16:creationId xmlns:a16="http://schemas.microsoft.com/office/drawing/2014/main" id="{92FFA475-31B0-2A43-0944-63B42FCB0B86}"/>
              </a:ext>
            </a:extLst>
          </p:cNvPr>
          <p:cNvGrpSpPr/>
          <p:nvPr/>
        </p:nvGrpSpPr>
        <p:grpSpPr>
          <a:xfrm>
            <a:off x="6938739" y="2273513"/>
            <a:ext cx="826326" cy="854964"/>
            <a:chOff x="7070" y="3661"/>
            <a:chExt cx="1183" cy="1224"/>
          </a:xfrm>
        </p:grpSpPr>
        <p:grpSp>
          <p:nvGrpSpPr>
            <p:cNvPr id="48" name="Group 77">
              <a:extLst>
                <a:ext uri="{FF2B5EF4-FFF2-40B4-BE49-F238E27FC236}">
                  <a16:creationId xmlns:a16="http://schemas.microsoft.com/office/drawing/2014/main" id="{92FF32FD-25BC-05E8-4C7D-909FC2518181}"/>
                </a:ext>
              </a:extLst>
            </p:cNvPr>
            <p:cNvGrpSpPr/>
            <p:nvPr/>
          </p:nvGrpSpPr>
          <p:grpSpPr>
            <a:xfrm>
              <a:off x="7070" y="3661"/>
              <a:ext cx="1183" cy="1224"/>
              <a:chOff x="5805" y="2293"/>
              <a:chExt cx="1183" cy="1224"/>
            </a:xfrm>
          </p:grpSpPr>
          <p:grpSp>
            <p:nvGrpSpPr>
              <p:cNvPr id="50" name="Group 78">
                <a:extLst>
                  <a:ext uri="{FF2B5EF4-FFF2-40B4-BE49-F238E27FC236}">
                    <a16:creationId xmlns:a16="http://schemas.microsoft.com/office/drawing/2014/main" id="{6AA19924-3542-9F14-BE67-73FA19357ABE}"/>
                  </a:ext>
                </a:extLst>
              </p:cNvPr>
              <p:cNvGrpSpPr/>
              <p:nvPr/>
            </p:nvGrpSpPr>
            <p:grpSpPr>
              <a:xfrm>
                <a:off x="5805" y="2293"/>
                <a:ext cx="888" cy="888"/>
                <a:chOff x="5805" y="2293"/>
                <a:chExt cx="888" cy="888"/>
              </a:xfrm>
            </p:grpSpPr>
            <p:sp>
              <p:nvSpPr>
                <p:cNvPr id="52" name="Oval 83">
                  <a:extLst>
                    <a:ext uri="{FF2B5EF4-FFF2-40B4-BE49-F238E27FC236}">
                      <a16:creationId xmlns:a16="http://schemas.microsoft.com/office/drawing/2014/main" id="{51C0E504-0715-A7AB-2144-3BCC81EBBBDF}"/>
                    </a:ext>
                  </a:extLst>
                </p:cNvPr>
                <p:cNvSpPr/>
                <p:nvPr/>
              </p:nvSpPr>
              <p:spPr>
                <a:xfrm>
                  <a:off x="5805" y="2293"/>
                  <a:ext cx="888" cy="888"/>
                </a:xfrm>
                <a:prstGeom prst="ellipse">
                  <a:avLst/>
                </a:prstGeom>
                <a:solidFill>
                  <a:schemeClr val="bg1"/>
                </a:solidFill>
                <a:ln w="4445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ctr"/>
                  <a:endParaRPr lang="en-US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53" name="Oval 84">
                  <a:extLst>
                    <a:ext uri="{FF2B5EF4-FFF2-40B4-BE49-F238E27FC236}">
                      <a16:creationId xmlns:a16="http://schemas.microsoft.com/office/drawing/2014/main" id="{BEE0762D-E95D-45B4-D3E2-1ADE2E163130}"/>
                    </a:ext>
                  </a:extLst>
                </p:cNvPr>
                <p:cNvSpPr/>
                <p:nvPr/>
              </p:nvSpPr>
              <p:spPr>
                <a:xfrm>
                  <a:off x="5907" y="2395"/>
                  <a:ext cx="685" cy="68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ctr"/>
                  <a:endParaRPr lang="en-US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  <p:pic>
            <p:nvPicPr>
              <p:cNvPr id="51" name="Picture 89" descr="1">
                <a:extLst>
                  <a:ext uri="{FF2B5EF4-FFF2-40B4-BE49-F238E27FC236}">
                    <a16:creationId xmlns:a16="http://schemas.microsoft.com/office/drawing/2014/main" id="{B24EA34A-CC84-A1AF-1B3F-8241DAAFE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4" y="2653"/>
                <a:ext cx="864" cy="8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9" name="Text Box 91">
              <a:extLst>
                <a:ext uri="{FF2B5EF4-FFF2-40B4-BE49-F238E27FC236}">
                  <a16:creationId xmlns:a16="http://schemas.microsoft.com/office/drawing/2014/main" id="{09E5FF74-D256-203C-A934-F92A6F09A065}"/>
                </a:ext>
              </a:extLst>
            </p:cNvPr>
            <p:cNvSpPr txBox="1"/>
            <p:nvPr/>
          </p:nvSpPr>
          <p:spPr>
            <a:xfrm>
              <a:off x="7245" y="3791"/>
              <a:ext cx="577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x-none" altLang="en-US" sz="2000" b="1">
                  <a:latin typeface="Times New Roman" panose="02020603050405020304" charset="0"/>
                  <a:cs typeface="Times New Roman" panose="02020603050405020304" charset="0"/>
                </a:rPr>
                <a:t>D</a:t>
              </a:r>
            </a:p>
          </p:txBody>
        </p:sp>
      </p:grpSp>
      <p:grpSp>
        <p:nvGrpSpPr>
          <p:cNvPr id="54" name="Group 101">
            <a:extLst>
              <a:ext uri="{FF2B5EF4-FFF2-40B4-BE49-F238E27FC236}">
                <a16:creationId xmlns:a16="http://schemas.microsoft.com/office/drawing/2014/main" id="{34021794-1A22-0DD7-2F13-BDE70C2A793D}"/>
              </a:ext>
            </a:extLst>
          </p:cNvPr>
          <p:cNvGrpSpPr/>
          <p:nvPr/>
        </p:nvGrpSpPr>
        <p:grpSpPr>
          <a:xfrm>
            <a:off x="6939438" y="3819992"/>
            <a:ext cx="620268" cy="620268"/>
            <a:chOff x="9726" y="2797"/>
            <a:chExt cx="888" cy="888"/>
          </a:xfrm>
        </p:grpSpPr>
        <p:sp>
          <p:nvSpPr>
            <p:cNvPr id="55" name="Oval 102">
              <a:extLst>
                <a:ext uri="{FF2B5EF4-FFF2-40B4-BE49-F238E27FC236}">
                  <a16:creationId xmlns:a16="http://schemas.microsoft.com/office/drawing/2014/main" id="{AB85400B-CDE2-FCC8-9F3F-5B3C5A9863C2}"/>
                </a:ext>
              </a:extLst>
            </p:cNvPr>
            <p:cNvSpPr/>
            <p:nvPr/>
          </p:nvSpPr>
          <p:spPr>
            <a:xfrm>
              <a:off x="9726" y="2797"/>
              <a:ext cx="888" cy="888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6" name="Text Box 116">
              <a:extLst>
                <a:ext uri="{FF2B5EF4-FFF2-40B4-BE49-F238E27FC236}">
                  <a16:creationId xmlns:a16="http://schemas.microsoft.com/office/drawing/2014/main" id="{1C778A62-4828-8C22-C089-A3339CE5E18C}"/>
                </a:ext>
              </a:extLst>
            </p:cNvPr>
            <p:cNvSpPr txBox="1"/>
            <p:nvPr/>
          </p:nvSpPr>
          <p:spPr>
            <a:xfrm>
              <a:off x="9910" y="2927"/>
              <a:ext cx="532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x-none" altLang="en-US" sz="2000" b="1">
                  <a:latin typeface="Times New Roman" panose="02020603050405020304" charset="0"/>
                  <a:cs typeface="Times New Roman" panose="02020603050405020304" charset="0"/>
                </a:rPr>
                <a:t>F</a:t>
              </a:r>
            </a:p>
          </p:txBody>
        </p:sp>
      </p:grpSp>
      <p:cxnSp>
        <p:nvCxnSpPr>
          <p:cNvPr id="57" name="Straight Connector 163">
            <a:extLst>
              <a:ext uri="{FF2B5EF4-FFF2-40B4-BE49-F238E27FC236}">
                <a16:creationId xmlns:a16="http://schemas.microsoft.com/office/drawing/2014/main" id="{0D7B844E-C1A2-0F08-FC06-D69332D2D3AC}"/>
              </a:ext>
            </a:extLst>
          </p:cNvPr>
          <p:cNvCxnSpPr/>
          <p:nvPr/>
        </p:nvCxnSpPr>
        <p:spPr>
          <a:xfrm>
            <a:off x="5867240" y="3566436"/>
            <a:ext cx="1071499" cy="521081"/>
          </a:xfrm>
          <a:prstGeom prst="line">
            <a:avLst/>
          </a:prstGeom>
          <a:ln w="31750">
            <a:solidFill>
              <a:srgbClr val="20202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164">
            <a:extLst>
              <a:ext uri="{FF2B5EF4-FFF2-40B4-BE49-F238E27FC236}">
                <a16:creationId xmlns:a16="http://schemas.microsoft.com/office/drawing/2014/main" id="{5B1BD3D4-764A-79B6-7FC9-2A4889F74BAE}"/>
              </a:ext>
            </a:extLst>
          </p:cNvPr>
          <p:cNvGrpSpPr/>
          <p:nvPr/>
        </p:nvGrpSpPr>
        <p:grpSpPr>
          <a:xfrm>
            <a:off x="8864504" y="3819992"/>
            <a:ext cx="620268" cy="620268"/>
            <a:chOff x="9726" y="2797"/>
            <a:chExt cx="888" cy="888"/>
          </a:xfrm>
        </p:grpSpPr>
        <p:sp>
          <p:nvSpPr>
            <p:cNvPr id="59" name="Oval 165">
              <a:extLst>
                <a:ext uri="{FF2B5EF4-FFF2-40B4-BE49-F238E27FC236}">
                  <a16:creationId xmlns:a16="http://schemas.microsoft.com/office/drawing/2014/main" id="{144D0EAE-F33F-D921-8D71-2EEFA2A4D6D9}"/>
                </a:ext>
              </a:extLst>
            </p:cNvPr>
            <p:cNvSpPr/>
            <p:nvPr/>
          </p:nvSpPr>
          <p:spPr>
            <a:xfrm>
              <a:off x="9726" y="2797"/>
              <a:ext cx="888" cy="888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0" name="Text Box 176">
              <a:extLst>
                <a:ext uri="{FF2B5EF4-FFF2-40B4-BE49-F238E27FC236}">
                  <a16:creationId xmlns:a16="http://schemas.microsoft.com/office/drawing/2014/main" id="{EB0FC192-02ED-4656-3891-630188BEBCD5}"/>
                </a:ext>
              </a:extLst>
            </p:cNvPr>
            <p:cNvSpPr txBox="1"/>
            <p:nvPr/>
          </p:nvSpPr>
          <p:spPr>
            <a:xfrm>
              <a:off x="9877" y="2927"/>
              <a:ext cx="599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x-none" altLang="en-US" sz="2000" b="1">
                  <a:latin typeface="Times New Roman" panose="02020603050405020304" charset="0"/>
                  <a:cs typeface="Times New Roman" panose="02020603050405020304" charset="0"/>
                </a:rPr>
                <a:t>G</a:t>
              </a:r>
            </a:p>
          </p:txBody>
        </p:sp>
      </p:grpSp>
      <p:cxnSp>
        <p:nvCxnSpPr>
          <p:cNvPr id="61" name="Straight Connector 201">
            <a:extLst>
              <a:ext uri="{FF2B5EF4-FFF2-40B4-BE49-F238E27FC236}">
                <a16:creationId xmlns:a16="http://schemas.microsoft.com/office/drawing/2014/main" id="{EA9519E1-88B9-3CC0-8D0B-84D5A219E71C}"/>
              </a:ext>
            </a:extLst>
          </p:cNvPr>
          <p:cNvCxnSpPr/>
          <p:nvPr/>
        </p:nvCxnSpPr>
        <p:spPr>
          <a:xfrm>
            <a:off x="2489294" y="3347107"/>
            <a:ext cx="1014921" cy="0"/>
          </a:xfrm>
          <a:prstGeom prst="line">
            <a:avLst/>
          </a:prstGeom>
          <a:ln w="31750">
            <a:solidFill>
              <a:srgbClr val="202020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227">
            <a:extLst>
              <a:ext uri="{FF2B5EF4-FFF2-40B4-BE49-F238E27FC236}">
                <a16:creationId xmlns:a16="http://schemas.microsoft.com/office/drawing/2014/main" id="{565EBAAE-924A-BF5F-590C-4D1ADA36818A}"/>
              </a:ext>
            </a:extLst>
          </p:cNvPr>
          <p:cNvCxnSpPr/>
          <p:nvPr/>
        </p:nvCxnSpPr>
        <p:spPr>
          <a:xfrm>
            <a:off x="7697310" y="4130126"/>
            <a:ext cx="1014921" cy="0"/>
          </a:xfrm>
          <a:prstGeom prst="line">
            <a:avLst/>
          </a:prstGeom>
          <a:ln w="31750">
            <a:solidFill>
              <a:srgbClr val="202020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228" descr="3">
            <a:extLst>
              <a:ext uri="{FF2B5EF4-FFF2-40B4-BE49-F238E27FC236}">
                <a16:creationId xmlns:a16="http://schemas.microsoft.com/office/drawing/2014/main" id="{0D9D3EA8-7BBE-101D-423A-7E0D3E60D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624" y="4130126"/>
            <a:ext cx="319913" cy="319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8" name="Text Box 229">
            <a:extLst>
              <a:ext uri="{FF2B5EF4-FFF2-40B4-BE49-F238E27FC236}">
                <a16:creationId xmlns:a16="http://schemas.microsoft.com/office/drawing/2014/main" id="{7C3B67A4-E44B-ACFC-1839-E4E0A77E6362}"/>
              </a:ext>
            </a:extLst>
          </p:cNvPr>
          <p:cNvSpPr txBox="1"/>
          <p:nvPr/>
        </p:nvSpPr>
        <p:spPr>
          <a:xfrm>
            <a:off x="3683380" y="2691216"/>
            <a:ext cx="685229" cy="37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n-US" sz="1600" b="1" i="1">
                <a:latin typeface="Times New Roman" panose="02020603050405020304" charset="0"/>
                <a:cs typeface="Times New Roman" panose="02020603050405020304" charset="0"/>
              </a:rPr>
              <a:t>ROV</a:t>
            </a:r>
          </a:p>
        </p:txBody>
      </p:sp>
      <p:sp>
        <p:nvSpPr>
          <p:cNvPr id="129" name="Text Box 230">
            <a:extLst>
              <a:ext uri="{FF2B5EF4-FFF2-40B4-BE49-F238E27FC236}">
                <a16:creationId xmlns:a16="http://schemas.microsoft.com/office/drawing/2014/main" id="{F3641F12-D3E4-7335-02AD-7599CD918069}"/>
              </a:ext>
            </a:extLst>
          </p:cNvPr>
          <p:cNvSpPr txBox="1"/>
          <p:nvPr/>
        </p:nvSpPr>
        <p:spPr>
          <a:xfrm>
            <a:off x="6932104" y="1935439"/>
            <a:ext cx="660083" cy="37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n-US" sz="1600" b="1" i="1">
                <a:latin typeface="Times New Roman" panose="02020603050405020304" charset="0"/>
                <a:cs typeface="Times New Roman" panose="02020603050405020304" charset="0"/>
              </a:rPr>
              <a:t>ROV</a:t>
            </a:r>
          </a:p>
        </p:txBody>
      </p:sp>
      <p:sp>
        <p:nvSpPr>
          <p:cNvPr id="130" name="Text Box 231">
            <a:extLst>
              <a:ext uri="{FF2B5EF4-FFF2-40B4-BE49-F238E27FC236}">
                <a16:creationId xmlns:a16="http://schemas.microsoft.com/office/drawing/2014/main" id="{C663DBC0-98E0-DCB4-56D4-4B06345F122E}"/>
              </a:ext>
            </a:extLst>
          </p:cNvPr>
          <p:cNvSpPr txBox="1"/>
          <p:nvPr/>
        </p:nvSpPr>
        <p:spPr>
          <a:xfrm>
            <a:off x="9624473" y="3910797"/>
            <a:ext cx="1109218" cy="405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en-US" b="1" i="1">
                <a:latin typeface="Times New Roman" panose="02020603050405020304" charset="0"/>
                <a:cs typeface="Times New Roman" panose="02020603050405020304" charset="0"/>
              </a:rPr>
              <a:t>Hijacker</a:t>
            </a:r>
          </a:p>
        </p:txBody>
      </p:sp>
      <p:sp>
        <p:nvSpPr>
          <p:cNvPr id="131" name="Text Box 232">
            <a:extLst>
              <a:ext uri="{FF2B5EF4-FFF2-40B4-BE49-F238E27FC236}">
                <a16:creationId xmlns:a16="http://schemas.microsoft.com/office/drawing/2014/main" id="{4C51313C-E3D0-AC75-A498-A1364F15C18A}"/>
              </a:ext>
            </a:extLst>
          </p:cNvPr>
          <p:cNvSpPr txBox="1"/>
          <p:nvPr/>
        </p:nvSpPr>
        <p:spPr>
          <a:xfrm>
            <a:off x="9624473" y="2397846"/>
            <a:ext cx="861949" cy="405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en-US" b="1" i="1">
                <a:latin typeface="Times New Roman" panose="02020603050405020304" charset="0"/>
                <a:cs typeface="Times New Roman" panose="02020603050405020304" charset="0"/>
              </a:rPr>
              <a:t>Target</a:t>
            </a:r>
          </a:p>
        </p:txBody>
      </p:sp>
      <p:pic>
        <p:nvPicPr>
          <p:cNvPr id="132" name="Picture 234" descr="5">
            <a:extLst>
              <a:ext uri="{FF2B5EF4-FFF2-40B4-BE49-F238E27FC236}">
                <a16:creationId xmlns:a16="http://schemas.microsoft.com/office/drawing/2014/main" id="{0BE4F29A-C7CE-392D-E8D5-18EB2FDED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3126" y="2641622"/>
            <a:ext cx="326898" cy="3268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5" name="Text Box 247">
            <a:extLst>
              <a:ext uri="{FF2B5EF4-FFF2-40B4-BE49-F238E27FC236}">
                <a16:creationId xmlns:a16="http://schemas.microsoft.com/office/drawing/2014/main" id="{7200FEB5-AE42-352E-5620-F7D71CF41E4B}"/>
              </a:ext>
            </a:extLst>
          </p:cNvPr>
          <p:cNvSpPr txBox="1"/>
          <p:nvPr/>
        </p:nvSpPr>
        <p:spPr>
          <a:xfrm>
            <a:off x="5160386" y="4502331"/>
            <a:ext cx="1723200" cy="37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x-none" altLang="en-US" sz="1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Hijacked traffic</a:t>
            </a:r>
          </a:p>
        </p:txBody>
      </p:sp>
      <p:sp>
        <p:nvSpPr>
          <p:cNvPr id="136" name="Freeform 249">
            <a:extLst>
              <a:ext uri="{FF2B5EF4-FFF2-40B4-BE49-F238E27FC236}">
                <a16:creationId xmlns:a16="http://schemas.microsoft.com/office/drawing/2014/main" id="{559F74DA-78D5-CA3E-E324-84E95AFBC557}"/>
              </a:ext>
            </a:extLst>
          </p:cNvPr>
          <p:cNvSpPr/>
          <p:nvPr/>
        </p:nvSpPr>
        <p:spPr>
          <a:xfrm>
            <a:off x="7529670" y="2226713"/>
            <a:ext cx="1368362" cy="103378"/>
          </a:xfrm>
          <a:custGeom>
            <a:avLst/>
            <a:gdLst>
              <a:gd name="connisteX0" fmla="*/ 0 w 1243979"/>
              <a:gd name="connsiteY0" fmla="*/ 79487 h 94092"/>
              <a:gd name="connisteX1" fmla="*/ 657860 w 1243979"/>
              <a:gd name="connsiteY1" fmla="*/ 112 h 94092"/>
              <a:gd name="connisteX2" fmla="*/ 1243965 w 1243979"/>
              <a:gd name="connsiteY2" fmla="*/ 94092 h 94092"/>
              <a:gd name="connisteX3" fmla="*/ 643890 w 1243979"/>
              <a:gd name="connsiteY3" fmla="*/ 101077 h 9409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243979" h="94093">
                <a:moveTo>
                  <a:pt x="0" y="79488"/>
                </a:moveTo>
                <a:cubicBezTo>
                  <a:pt x="120015" y="61708"/>
                  <a:pt x="408940" y="-3062"/>
                  <a:pt x="657860" y="113"/>
                </a:cubicBezTo>
                <a:cubicBezTo>
                  <a:pt x="906780" y="3288"/>
                  <a:pt x="1246505" y="73773"/>
                  <a:pt x="1243965" y="94093"/>
                </a:cubicBezTo>
              </a:path>
            </a:pathLst>
          </a:custGeom>
          <a:noFill/>
          <a:ln w="63500" cap="flat">
            <a:solidFill>
              <a:schemeClr val="accent6">
                <a:lumMod val="75000"/>
              </a:schemeClr>
            </a:solidFill>
            <a:round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7" name="Text Box 250">
            <a:extLst>
              <a:ext uri="{FF2B5EF4-FFF2-40B4-BE49-F238E27FC236}">
                <a16:creationId xmlns:a16="http://schemas.microsoft.com/office/drawing/2014/main" id="{F70FEC4F-9C29-53AD-8B02-34F368A45EF9}"/>
              </a:ext>
            </a:extLst>
          </p:cNvPr>
          <p:cNvSpPr txBox="1"/>
          <p:nvPr/>
        </p:nvSpPr>
        <p:spPr>
          <a:xfrm>
            <a:off x="7395559" y="1694456"/>
            <a:ext cx="1767904" cy="37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x-none" alt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Protected traffic</a:t>
            </a:r>
          </a:p>
        </p:txBody>
      </p:sp>
      <p:sp>
        <p:nvSpPr>
          <p:cNvPr id="138" name="Right Arrow 251">
            <a:extLst>
              <a:ext uri="{FF2B5EF4-FFF2-40B4-BE49-F238E27FC236}">
                <a16:creationId xmlns:a16="http://schemas.microsoft.com/office/drawing/2014/main" id="{3E53BE3D-3B20-0946-5C41-EBABCDDBA7EA}"/>
              </a:ext>
            </a:extLst>
          </p:cNvPr>
          <p:cNvSpPr/>
          <p:nvPr/>
        </p:nvSpPr>
        <p:spPr>
          <a:xfrm rot="10800000">
            <a:off x="8423052" y="3907304"/>
            <a:ext cx="294069" cy="314325"/>
          </a:xfrm>
          <a:prstGeom prst="rightArrow">
            <a:avLst/>
          </a:prstGeom>
          <a:pattFill prst="wdUpDiag">
            <a:fgClr>
              <a:schemeClr val="bg1"/>
            </a:fgClr>
            <a:bgClr>
              <a:srgbClr val="202020"/>
            </a:bgClr>
          </a:patt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9" name="Right Arrow 252">
            <a:extLst>
              <a:ext uri="{FF2B5EF4-FFF2-40B4-BE49-F238E27FC236}">
                <a16:creationId xmlns:a16="http://schemas.microsoft.com/office/drawing/2014/main" id="{BE7582DE-7A7F-F50B-1708-F18E648016AD}"/>
              </a:ext>
            </a:extLst>
          </p:cNvPr>
          <p:cNvSpPr/>
          <p:nvPr/>
        </p:nvSpPr>
        <p:spPr>
          <a:xfrm rot="10800000">
            <a:off x="8423052" y="2511003"/>
            <a:ext cx="294069" cy="314325"/>
          </a:xfrm>
          <a:prstGeom prst="rightArrow">
            <a:avLst/>
          </a:prstGeom>
          <a:solidFill>
            <a:schemeClr val="bg1"/>
          </a:solid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0" name="Right Arrow 253">
            <a:extLst>
              <a:ext uri="{FF2B5EF4-FFF2-40B4-BE49-F238E27FC236}">
                <a16:creationId xmlns:a16="http://schemas.microsoft.com/office/drawing/2014/main" id="{D917800A-0F98-2E94-F21D-FDB4743588AC}"/>
              </a:ext>
            </a:extLst>
          </p:cNvPr>
          <p:cNvSpPr/>
          <p:nvPr/>
        </p:nvSpPr>
        <p:spPr>
          <a:xfrm rot="12240000">
            <a:off x="6611143" y="3764112"/>
            <a:ext cx="294069" cy="314325"/>
          </a:xfrm>
          <a:prstGeom prst="rightArrow">
            <a:avLst/>
          </a:prstGeom>
          <a:pattFill prst="wdUpDiag">
            <a:fgClr>
              <a:schemeClr val="bg1"/>
            </a:fgClr>
            <a:bgClr>
              <a:srgbClr val="202020"/>
            </a:bgClr>
          </a:patt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1" name="Right Arrow 254">
            <a:extLst>
              <a:ext uri="{FF2B5EF4-FFF2-40B4-BE49-F238E27FC236}">
                <a16:creationId xmlns:a16="http://schemas.microsoft.com/office/drawing/2014/main" id="{33B15A48-A810-3274-1978-6C5F170DD509}"/>
              </a:ext>
            </a:extLst>
          </p:cNvPr>
          <p:cNvSpPr/>
          <p:nvPr/>
        </p:nvSpPr>
        <p:spPr>
          <a:xfrm rot="9420000">
            <a:off x="6583901" y="2550119"/>
            <a:ext cx="294069" cy="314325"/>
          </a:xfrm>
          <a:prstGeom prst="rightArrow">
            <a:avLst/>
          </a:prstGeom>
          <a:solidFill>
            <a:schemeClr val="bg1"/>
          </a:solid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2" name="Right Arrow 255">
            <a:extLst>
              <a:ext uri="{FF2B5EF4-FFF2-40B4-BE49-F238E27FC236}">
                <a16:creationId xmlns:a16="http://schemas.microsoft.com/office/drawing/2014/main" id="{7A0DE01B-3D78-817A-04B8-6DBE611C0612}"/>
              </a:ext>
            </a:extLst>
          </p:cNvPr>
          <p:cNvSpPr/>
          <p:nvPr/>
        </p:nvSpPr>
        <p:spPr>
          <a:xfrm rot="20220000">
            <a:off x="6007639" y="3013224"/>
            <a:ext cx="294069" cy="314325"/>
          </a:xfrm>
          <a:prstGeom prst="rightArrow">
            <a:avLst/>
          </a:prstGeom>
          <a:pattFill prst="wdUpDiag">
            <a:fgClr>
              <a:schemeClr val="bg1"/>
            </a:fgClr>
            <a:bgClr>
              <a:srgbClr val="202020"/>
            </a:bgClr>
          </a:patt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3" name="Right Arrow 256">
            <a:extLst>
              <a:ext uri="{FF2B5EF4-FFF2-40B4-BE49-F238E27FC236}">
                <a16:creationId xmlns:a16="http://schemas.microsoft.com/office/drawing/2014/main" id="{0FD3CD2A-D9BF-8E65-586F-320CCF46A847}"/>
              </a:ext>
            </a:extLst>
          </p:cNvPr>
          <p:cNvSpPr/>
          <p:nvPr/>
        </p:nvSpPr>
        <p:spPr>
          <a:xfrm rot="1560000">
            <a:off x="5931502" y="3592979"/>
            <a:ext cx="294069" cy="314325"/>
          </a:xfrm>
          <a:prstGeom prst="rightArrow">
            <a:avLst/>
          </a:prstGeom>
          <a:solidFill>
            <a:schemeClr val="bg1"/>
          </a:solid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4" name="Right Arrow 259">
            <a:extLst>
              <a:ext uri="{FF2B5EF4-FFF2-40B4-BE49-F238E27FC236}">
                <a16:creationId xmlns:a16="http://schemas.microsoft.com/office/drawing/2014/main" id="{35154DEE-08F0-FEC1-1528-57C892EC1C98}"/>
              </a:ext>
            </a:extLst>
          </p:cNvPr>
          <p:cNvSpPr/>
          <p:nvPr/>
        </p:nvSpPr>
        <p:spPr>
          <a:xfrm rot="10800000">
            <a:off x="4975256" y="3182960"/>
            <a:ext cx="294069" cy="314325"/>
          </a:xfrm>
          <a:prstGeom prst="rightArrow">
            <a:avLst/>
          </a:prstGeom>
          <a:solidFill>
            <a:schemeClr val="bg1"/>
          </a:solid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5" name="Right Arrow 258">
            <a:extLst>
              <a:ext uri="{FF2B5EF4-FFF2-40B4-BE49-F238E27FC236}">
                <a16:creationId xmlns:a16="http://schemas.microsoft.com/office/drawing/2014/main" id="{E8B0E496-2835-A1E1-5057-F2857A62EA93}"/>
              </a:ext>
            </a:extLst>
          </p:cNvPr>
          <p:cNvSpPr/>
          <p:nvPr/>
        </p:nvSpPr>
        <p:spPr>
          <a:xfrm rot="10800000">
            <a:off x="4880958" y="3120095"/>
            <a:ext cx="294069" cy="314325"/>
          </a:xfrm>
          <a:prstGeom prst="rightArrow">
            <a:avLst/>
          </a:prstGeom>
          <a:pattFill prst="wdUpDiag">
            <a:fgClr>
              <a:schemeClr val="bg1"/>
            </a:fgClr>
            <a:bgClr>
              <a:srgbClr val="202020"/>
            </a:bgClr>
          </a:patt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6" name="Right Arrow 260">
            <a:extLst>
              <a:ext uri="{FF2B5EF4-FFF2-40B4-BE49-F238E27FC236}">
                <a16:creationId xmlns:a16="http://schemas.microsoft.com/office/drawing/2014/main" id="{0E3158BA-CD4D-E67D-2144-D4C5E2502E73}"/>
              </a:ext>
            </a:extLst>
          </p:cNvPr>
          <p:cNvSpPr/>
          <p:nvPr/>
        </p:nvSpPr>
        <p:spPr>
          <a:xfrm>
            <a:off x="7612792" y="4042813"/>
            <a:ext cx="294069" cy="314325"/>
          </a:xfrm>
          <a:prstGeom prst="rightArrow">
            <a:avLst/>
          </a:prstGeom>
          <a:solidFill>
            <a:schemeClr val="bg1"/>
          </a:solid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7" name="Right Arrow 261">
            <a:extLst>
              <a:ext uri="{FF2B5EF4-FFF2-40B4-BE49-F238E27FC236}">
                <a16:creationId xmlns:a16="http://schemas.microsoft.com/office/drawing/2014/main" id="{4BA282B9-8AFE-094C-FD39-BF7D4497ACA1}"/>
              </a:ext>
            </a:extLst>
          </p:cNvPr>
          <p:cNvSpPr/>
          <p:nvPr/>
        </p:nvSpPr>
        <p:spPr>
          <a:xfrm rot="10800000">
            <a:off x="3296760" y="3272368"/>
            <a:ext cx="294069" cy="314325"/>
          </a:xfrm>
          <a:prstGeom prst="rightArrow">
            <a:avLst/>
          </a:prstGeom>
          <a:solidFill>
            <a:schemeClr val="bg1"/>
          </a:solid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8" name="Right Arrow 262">
            <a:extLst>
              <a:ext uri="{FF2B5EF4-FFF2-40B4-BE49-F238E27FC236}">
                <a16:creationId xmlns:a16="http://schemas.microsoft.com/office/drawing/2014/main" id="{5EB4CD1F-976C-BEC5-910F-A1049CFF9D3B}"/>
              </a:ext>
            </a:extLst>
          </p:cNvPr>
          <p:cNvSpPr/>
          <p:nvPr/>
        </p:nvSpPr>
        <p:spPr>
          <a:xfrm>
            <a:off x="1949354" y="1953809"/>
            <a:ext cx="294069" cy="314325"/>
          </a:xfrm>
          <a:prstGeom prst="rightArrow">
            <a:avLst/>
          </a:prstGeom>
          <a:pattFill prst="wdUpDiag">
            <a:fgClr>
              <a:schemeClr val="bg1"/>
            </a:fgClr>
            <a:bgClr>
              <a:srgbClr val="202020"/>
            </a:bgClr>
          </a:patt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9" name="Right Arrow 263">
            <a:extLst>
              <a:ext uri="{FF2B5EF4-FFF2-40B4-BE49-F238E27FC236}">
                <a16:creationId xmlns:a16="http://schemas.microsoft.com/office/drawing/2014/main" id="{0638FBE7-2FF9-8433-BF6A-8A1CA6BC705E}"/>
              </a:ext>
            </a:extLst>
          </p:cNvPr>
          <p:cNvSpPr/>
          <p:nvPr/>
        </p:nvSpPr>
        <p:spPr>
          <a:xfrm>
            <a:off x="4386420" y="1953809"/>
            <a:ext cx="294069" cy="314325"/>
          </a:xfrm>
          <a:prstGeom prst="rightArrow">
            <a:avLst/>
          </a:prstGeom>
          <a:solidFill>
            <a:schemeClr val="bg1"/>
          </a:solid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0" name="Text Box 264">
            <a:extLst>
              <a:ext uri="{FF2B5EF4-FFF2-40B4-BE49-F238E27FC236}">
                <a16:creationId xmlns:a16="http://schemas.microsoft.com/office/drawing/2014/main" id="{5B6D6A7F-ED8A-9B74-F4B3-047ACC1F7C29}"/>
              </a:ext>
            </a:extLst>
          </p:cNvPr>
          <p:cNvSpPr txBox="1"/>
          <p:nvPr/>
        </p:nvSpPr>
        <p:spPr>
          <a:xfrm>
            <a:off x="2289873" y="1896532"/>
            <a:ext cx="1751838" cy="405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x-none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malicious ann.</a:t>
            </a:r>
          </a:p>
        </p:txBody>
      </p:sp>
      <p:sp>
        <p:nvSpPr>
          <p:cNvPr id="151" name="Text Box 265">
            <a:extLst>
              <a:ext uri="{FF2B5EF4-FFF2-40B4-BE49-F238E27FC236}">
                <a16:creationId xmlns:a16="http://schemas.microsoft.com/office/drawing/2014/main" id="{32835DDD-457B-EC84-270B-68524B903E84}"/>
              </a:ext>
            </a:extLst>
          </p:cNvPr>
          <p:cNvSpPr txBox="1"/>
          <p:nvPr/>
        </p:nvSpPr>
        <p:spPr>
          <a:xfrm>
            <a:off x="4737417" y="1896532"/>
            <a:ext cx="1458468" cy="405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x-none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benign ann.</a:t>
            </a:r>
          </a:p>
        </p:txBody>
      </p:sp>
      <p:sp>
        <p:nvSpPr>
          <p:cNvPr id="153" name="Text Box 271">
            <a:extLst>
              <a:ext uri="{FF2B5EF4-FFF2-40B4-BE49-F238E27FC236}">
                <a16:creationId xmlns:a16="http://schemas.microsoft.com/office/drawing/2014/main" id="{3A0F02A8-13C8-2DA2-BEF4-DC4B0AA7BE31}"/>
              </a:ext>
            </a:extLst>
          </p:cNvPr>
          <p:cNvSpPr txBox="1"/>
          <p:nvPr/>
        </p:nvSpPr>
        <p:spPr>
          <a:xfrm>
            <a:off x="7240671" y="4786716"/>
            <a:ext cx="1190584" cy="4062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ctr"/>
            <a:r>
              <a:rPr lang="en-US" altLang="en-US" b="1" dirty="0">
                <a:latin typeface="Times New Roman" panose="02020603050405020304" charset="0"/>
                <a:cs typeface="Times New Roman" panose="02020603050405020304" charset="0"/>
              </a:rPr>
              <a:t>Hijacked</a:t>
            </a:r>
            <a:endParaRPr lang="x-none" altLang="en-US" sz="1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4" name="Text Box 272">
            <a:extLst>
              <a:ext uri="{FF2B5EF4-FFF2-40B4-BE49-F238E27FC236}">
                <a16:creationId xmlns:a16="http://schemas.microsoft.com/office/drawing/2014/main" id="{4CA4B7B2-CC59-2AA6-723B-617CD2209B4F}"/>
              </a:ext>
            </a:extLst>
          </p:cNvPr>
          <p:cNvSpPr txBox="1"/>
          <p:nvPr/>
        </p:nvSpPr>
        <p:spPr>
          <a:xfrm>
            <a:off x="8048759" y="1289326"/>
            <a:ext cx="1242424" cy="4062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ctr"/>
            <a:r>
              <a:rPr lang="x-none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Protected</a:t>
            </a:r>
          </a:p>
        </p:txBody>
      </p:sp>
      <p:sp>
        <p:nvSpPr>
          <p:cNvPr id="155" name="任意多边形: 形状 154">
            <a:extLst>
              <a:ext uri="{FF2B5EF4-FFF2-40B4-BE49-F238E27FC236}">
                <a16:creationId xmlns:a16="http://schemas.microsoft.com/office/drawing/2014/main" id="{01DABFEC-69C2-0B47-C484-C091ACBCC798}"/>
              </a:ext>
            </a:extLst>
          </p:cNvPr>
          <p:cNvSpPr/>
          <p:nvPr/>
        </p:nvSpPr>
        <p:spPr>
          <a:xfrm>
            <a:off x="5524222" y="3797907"/>
            <a:ext cx="3396970" cy="764482"/>
          </a:xfrm>
          <a:custGeom>
            <a:avLst/>
            <a:gdLst>
              <a:gd name="connsiteX0" fmla="*/ 0 w 3088154"/>
              <a:gd name="connsiteY0" fmla="*/ 0 h 694984"/>
              <a:gd name="connsiteX1" fmla="*/ 1500273 w 3088154"/>
              <a:gd name="connsiteY1" fmla="*/ 657054 h 694984"/>
              <a:gd name="connsiteX2" fmla="*/ 3088154 w 3088154"/>
              <a:gd name="connsiteY2" fmla="*/ 558496 h 69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88154" h="694984">
                <a:moveTo>
                  <a:pt x="0" y="0"/>
                </a:moveTo>
                <a:cubicBezTo>
                  <a:pt x="492790" y="281985"/>
                  <a:pt x="985581" y="563971"/>
                  <a:pt x="1500273" y="657054"/>
                </a:cubicBezTo>
                <a:cubicBezTo>
                  <a:pt x="2014965" y="750137"/>
                  <a:pt x="2551559" y="654316"/>
                  <a:pt x="3088154" y="558496"/>
                </a:cubicBezTo>
              </a:path>
            </a:pathLst>
          </a:custGeom>
          <a:noFill/>
          <a:ln w="63500">
            <a:solidFill>
              <a:srgbClr val="C00000"/>
            </a:solidFill>
            <a:round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思想气泡: 云 157">
            <a:extLst>
              <a:ext uri="{FF2B5EF4-FFF2-40B4-BE49-F238E27FC236}">
                <a16:creationId xmlns:a16="http://schemas.microsoft.com/office/drawing/2014/main" id="{467F50C8-4033-0263-97B5-E0C15806B628}"/>
              </a:ext>
            </a:extLst>
          </p:cNvPr>
          <p:cNvSpPr/>
          <p:nvPr/>
        </p:nvSpPr>
        <p:spPr>
          <a:xfrm>
            <a:off x="1776445" y="4311089"/>
            <a:ext cx="2535643" cy="1257585"/>
          </a:xfrm>
          <a:prstGeom prst="cloudCallout">
            <a:avLst>
              <a:gd name="adj1" fmla="val -22000"/>
              <a:gd name="adj2" fmla="val -70816"/>
            </a:avLst>
          </a:prstGeom>
          <a:solidFill>
            <a:schemeClr val="bg1"/>
          </a:solidFill>
          <a:ln w="19050" cmpd="sng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9" name="文本框 158">
            <a:extLst>
              <a:ext uri="{FF2B5EF4-FFF2-40B4-BE49-F238E27FC236}">
                <a16:creationId xmlns:a16="http://schemas.microsoft.com/office/drawing/2014/main" id="{F37F56AD-08BA-CFFC-D057-CDC2EEE26639}"/>
              </a:ext>
            </a:extLst>
          </p:cNvPr>
          <p:cNvSpPr txBox="1"/>
          <p:nvPr/>
        </p:nvSpPr>
        <p:spPr>
          <a:xfrm>
            <a:off x="2136613" y="4572557"/>
            <a:ext cx="1815305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Protected</a:t>
            </a:r>
          </a:p>
          <a:p>
            <a:pPr algn="ctr"/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or Hijacked?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35D0072-966E-3E55-E9B5-92708C5F0099}"/>
              </a:ext>
            </a:extLst>
          </p:cNvPr>
          <p:cNvSpPr txBox="1"/>
          <p:nvPr/>
        </p:nvSpPr>
        <p:spPr>
          <a:xfrm>
            <a:off x="1405341" y="5700932"/>
            <a:ext cx="9328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* This is the general topology structure that illustrates how BGP hijacking could succeed despite partial ROV deployment. It does not reflect the whole Inter-AS topology, but only the part that makes the stealthy hijacking scenario possible.</a:t>
            </a:r>
            <a:endParaRPr lang="zh-CN" altLang="en-US" sz="1200" dirty="0"/>
          </a:p>
        </p:txBody>
      </p:sp>
      <p:cxnSp>
        <p:nvCxnSpPr>
          <p:cNvPr id="14" name="Straight Connector 201">
            <a:extLst>
              <a:ext uri="{FF2B5EF4-FFF2-40B4-BE49-F238E27FC236}">
                <a16:creationId xmlns:a16="http://schemas.microsoft.com/office/drawing/2014/main" id="{407937D3-0DF3-915A-8078-5ABFBF7D3160}"/>
              </a:ext>
            </a:extLst>
          </p:cNvPr>
          <p:cNvCxnSpPr>
            <a:cxnSpLocks/>
          </p:cNvCxnSpPr>
          <p:nvPr/>
        </p:nvCxnSpPr>
        <p:spPr>
          <a:xfrm>
            <a:off x="1949354" y="1562828"/>
            <a:ext cx="561206" cy="0"/>
          </a:xfrm>
          <a:prstGeom prst="line">
            <a:avLst/>
          </a:prstGeom>
          <a:ln w="31750">
            <a:solidFill>
              <a:srgbClr val="202020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64">
            <a:extLst>
              <a:ext uri="{FF2B5EF4-FFF2-40B4-BE49-F238E27FC236}">
                <a16:creationId xmlns:a16="http://schemas.microsoft.com/office/drawing/2014/main" id="{343367F1-EF37-EC51-E68E-D250FF325D53}"/>
              </a:ext>
            </a:extLst>
          </p:cNvPr>
          <p:cNvSpPr txBox="1"/>
          <p:nvPr/>
        </p:nvSpPr>
        <p:spPr>
          <a:xfrm>
            <a:off x="2614544" y="135790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ulti-hop</a:t>
            </a:r>
            <a:endParaRPr lang="x-none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4" name="Straight Connector 201">
            <a:extLst>
              <a:ext uri="{FF2B5EF4-FFF2-40B4-BE49-F238E27FC236}">
                <a16:creationId xmlns:a16="http://schemas.microsoft.com/office/drawing/2014/main" id="{C8ED3246-C139-7B8D-B383-26B965002E11}"/>
              </a:ext>
            </a:extLst>
          </p:cNvPr>
          <p:cNvCxnSpPr>
            <a:cxnSpLocks/>
          </p:cNvCxnSpPr>
          <p:nvPr/>
        </p:nvCxnSpPr>
        <p:spPr>
          <a:xfrm>
            <a:off x="4088006" y="1568849"/>
            <a:ext cx="561206" cy="0"/>
          </a:xfrm>
          <a:prstGeom prst="line">
            <a:avLst/>
          </a:prstGeom>
          <a:ln w="31750">
            <a:solidFill>
              <a:srgbClr val="20202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64">
            <a:extLst>
              <a:ext uri="{FF2B5EF4-FFF2-40B4-BE49-F238E27FC236}">
                <a16:creationId xmlns:a16="http://schemas.microsoft.com/office/drawing/2014/main" id="{46EE2E13-5617-24AE-BD8B-1A3A0ACFBFE0}"/>
              </a:ext>
            </a:extLst>
          </p:cNvPr>
          <p:cNvSpPr txBox="1"/>
          <p:nvPr/>
        </p:nvSpPr>
        <p:spPr>
          <a:xfrm>
            <a:off x="4753196" y="136392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one-hop</a:t>
            </a:r>
            <a:endParaRPr lang="x-none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0554A-A281-2D21-8B4E-F49505672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6C0765F2-1EE0-4696-B60B-E1D1111E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0647"/>
            <a:ext cx="10783020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  <a:cs typeface="Verdana" panose="020B0604030504040204" pitchFamily="34" charset="0"/>
              </a:rPr>
              <a:t>AS A’s Perspective</a:t>
            </a:r>
            <a:endParaRPr lang="zh-CN" altLang="en-US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灯片编号占位符 7">
            <a:extLst>
              <a:ext uri="{FF2B5EF4-FFF2-40B4-BE49-F238E27FC236}">
                <a16:creationId xmlns:a16="http://schemas.microsoft.com/office/drawing/2014/main" id="{79C08A5A-205D-9C38-D9C6-99AD0DDA0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6</a:t>
            </a:fld>
            <a:endParaRPr lang="zh-CN" altLang="en-US" dirty="0"/>
          </a:p>
        </p:txBody>
      </p:sp>
      <p:grpSp>
        <p:nvGrpSpPr>
          <p:cNvPr id="266" name="组合 265">
            <a:extLst>
              <a:ext uri="{FF2B5EF4-FFF2-40B4-BE49-F238E27FC236}">
                <a16:creationId xmlns:a16="http://schemas.microsoft.com/office/drawing/2014/main" id="{D931593F-E8E8-205D-1810-37DFF08A0BE5}"/>
              </a:ext>
            </a:extLst>
          </p:cNvPr>
          <p:cNvGrpSpPr/>
          <p:nvPr/>
        </p:nvGrpSpPr>
        <p:grpSpPr>
          <a:xfrm>
            <a:off x="1669954" y="1935439"/>
            <a:ext cx="9063737" cy="2899474"/>
            <a:chOff x="1669954" y="1935439"/>
            <a:chExt cx="9063737" cy="2899474"/>
          </a:xfrm>
        </p:grpSpPr>
        <p:cxnSp>
          <p:nvCxnSpPr>
            <p:cNvPr id="18" name="Straight Connector 5">
              <a:extLst>
                <a:ext uri="{FF2B5EF4-FFF2-40B4-BE49-F238E27FC236}">
                  <a16:creationId xmlns:a16="http://schemas.microsoft.com/office/drawing/2014/main" id="{0749D5B9-B5B0-9104-573B-7ABFC432CD71}"/>
                </a:ext>
              </a:extLst>
            </p:cNvPr>
            <p:cNvCxnSpPr/>
            <p:nvPr/>
          </p:nvCxnSpPr>
          <p:spPr>
            <a:xfrm>
              <a:off x="4322857" y="3347107"/>
              <a:ext cx="1014921" cy="0"/>
            </a:xfrm>
            <a:prstGeom prst="line">
              <a:avLst/>
            </a:prstGeom>
            <a:ln w="31750">
              <a:solidFill>
                <a:srgbClr val="20202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75">
              <a:extLst>
                <a:ext uri="{FF2B5EF4-FFF2-40B4-BE49-F238E27FC236}">
                  <a16:creationId xmlns:a16="http://schemas.microsoft.com/office/drawing/2014/main" id="{CA0D4A7F-F79C-5A7D-F6D2-125E4763BC9E}"/>
                </a:ext>
              </a:extLst>
            </p:cNvPr>
            <p:cNvGrpSpPr/>
            <p:nvPr/>
          </p:nvGrpSpPr>
          <p:grpSpPr>
            <a:xfrm>
              <a:off x="3702589" y="3036973"/>
              <a:ext cx="826326" cy="854964"/>
              <a:chOff x="7070" y="3661"/>
              <a:chExt cx="1183" cy="1224"/>
            </a:xfrm>
          </p:grpSpPr>
          <p:grpSp>
            <p:nvGrpSpPr>
              <p:cNvPr id="23" name="Group 40">
                <a:extLst>
                  <a:ext uri="{FF2B5EF4-FFF2-40B4-BE49-F238E27FC236}">
                    <a16:creationId xmlns:a16="http://schemas.microsoft.com/office/drawing/2014/main" id="{75EC267E-0539-48C6-5A0C-C3D1C3B76EE3}"/>
                  </a:ext>
                </a:extLst>
              </p:cNvPr>
              <p:cNvGrpSpPr/>
              <p:nvPr/>
            </p:nvGrpSpPr>
            <p:grpSpPr>
              <a:xfrm>
                <a:off x="7070" y="3661"/>
                <a:ext cx="1183" cy="1224"/>
                <a:chOff x="5805" y="2293"/>
                <a:chExt cx="1183" cy="1224"/>
              </a:xfrm>
            </p:grpSpPr>
            <p:grpSp>
              <p:nvGrpSpPr>
                <p:cNvPr id="25" name="Group 36">
                  <a:extLst>
                    <a:ext uri="{FF2B5EF4-FFF2-40B4-BE49-F238E27FC236}">
                      <a16:creationId xmlns:a16="http://schemas.microsoft.com/office/drawing/2014/main" id="{D0FA07A1-AD29-C422-B842-C6E2C1E69001}"/>
                    </a:ext>
                  </a:extLst>
                </p:cNvPr>
                <p:cNvGrpSpPr/>
                <p:nvPr/>
              </p:nvGrpSpPr>
              <p:grpSpPr>
                <a:xfrm>
                  <a:off x="5805" y="2293"/>
                  <a:ext cx="888" cy="888"/>
                  <a:chOff x="5805" y="2293"/>
                  <a:chExt cx="888" cy="888"/>
                </a:xfrm>
              </p:grpSpPr>
              <p:sp>
                <p:nvSpPr>
                  <p:cNvPr id="28" name="Oval 3">
                    <a:extLst>
                      <a:ext uri="{FF2B5EF4-FFF2-40B4-BE49-F238E27FC236}">
                        <a16:creationId xmlns:a16="http://schemas.microsoft.com/office/drawing/2014/main" id="{C23ED95B-737C-0785-384C-E093C354629E}"/>
                      </a:ext>
                    </a:extLst>
                  </p:cNvPr>
                  <p:cNvSpPr/>
                  <p:nvPr/>
                </p:nvSpPr>
                <p:spPr>
                  <a:xfrm>
                    <a:off x="5805" y="2293"/>
                    <a:ext cx="888" cy="88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34" name="Oval 34">
                    <a:extLst>
                      <a:ext uri="{FF2B5EF4-FFF2-40B4-BE49-F238E27FC236}">
                        <a16:creationId xmlns:a16="http://schemas.microsoft.com/office/drawing/2014/main" id="{A1F0092C-93AD-F4D5-1633-F5DA1D23EF1B}"/>
                      </a:ext>
                    </a:extLst>
                  </p:cNvPr>
                  <p:cNvSpPr/>
                  <p:nvPr/>
                </p:nvSpPr>
                <p:spPr>
                  <a:xfrm>
                    <a:off x="5907" y="2395"/>
                    <a:ext cx="685" cy="68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</p:grpSp>
            <p:pic>
              <p:nvPicPr>
                <p:cNvPr id="26" name="Picture 35" descr="1">
                  <a:extLst>
                    <a:ext uri="{FF2B5EF4-FFF2-40B4-BE49-F238E27FC236}">
                      <a16:creationId xmlns:a16="http://schemas.microsoft.com/office/drawing/2014/main" id="{0CE7EA21-9C4C-26C1-6A39-7C59F53F15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24" y="2653"/>
                  <a:ext cx="864" cy="86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24" name="Text Box 187">
                <a:extLst>
                  <a:ext uri="{FF2B5EF4-FFF2-40B4-BE49-F238E27FC236}">
                    <a16:creationId xmlns:a16="http://schemas.microsoft.com/office/drawing/2014/main" id="{CC7A2D00-D506-70EA-5744-54267D221B16}"/>
                  </a:ext>
                </a:extLst>
              </p:cNvPr>
              <p:cNvSpPr txBox="1"/>
              <p:nvPr/>
            </p:nvSpPr>
            <p:spPr>
              <a:xfrm>
                <a:off x="7245" y="3791"/>
                <a:ext cx="577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B</a:t>
                </a:r>
              </a:p>
            </p:txBody>
          </p:sp>
        </p:grpSp>
        <p:grpSp>
          <p:nvGrpSpPr>
            <p:cNvPr id="35" name="Group 1">
              <a:extLst>
                <a:ext uri="{FF2B5EF4-FFF2-40B4-BE49-F238E27FC236}">
                  <a16:creationId xmlns:a16="http://schemas.microsoft.com/office/drawing/2014/main" id="{9F855B63-0636-D74A-453C-84A75FEBFB8F}"/>
                </a:ext>
              </a:extLst>
            </p:cNvPr>
            <p:cNvGrpSpPr/>
            <p:nvPr/>
          </p:nvGrpSpPr>
          <p:grpSpPr>
            <a:xfrm>
              <a:off x="5337777" y="3036973"/>
              <a:ext cx="620268" cy="620268"/>
              <a:chOff x="9726" y="2797"/>
              <a:chExt cx="888" cy="888"/>
            </a:xfrm>
          </p:grpSpPr>
          <p:sp>
            <p:nvSpPr>
              <p:cNvPr id="36" name="Oval 2">
                <a:extLst>
                  <a:ext uri="{FF2B5EF4-FFF2-40B4-BE49-F238E27FC236}">
                    <a16:creationId xmlns:a16="http://schemas.microsoft.com/office/drawing/2014/main" id="{FDDB4918-FC71-FD22-D0A8-D29F92F6FB99}"/>
                  </a:ext>
                </a:extLst>
              </p:cNvPr>
              <p:cNvSpPr/>
              <p:nvPr/>
            </p:nvSpPr>
            <p:spPr>
              <a:xfrm>
                <a:off x="9726" y="2797"/>
                <a:ext cx="888" cy="888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7" name="Text Box 188">
                <a:extLst>
                  <a:ext uri="{FF2B5EF4-FFF2-40B4-BE49-F238E27FC236}">
                    <a16:creationId xmlns:a16="http://schemas.microsoft.com/office/drawing/2014/main" id="{319AB31C-FA70-DE2C-DE37-B753754C0FCD}"/>
                  </a:ext>
                </a:extLst>
              </p:cNvPr>
              <p:cNvSpPr txBox="1"/>
              <p:nvPr/>
            </p:nvSpPr>
            <p:spPr>
              <a:xfrm>
                <a:off x="9888" y="2927"/>
                <a:ext cx="577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C</a:t>
                </a: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C74EA71-32A4-D504-D234-5BA96705BF0E}"/>
                </a:ext>
              </a:extLst>
            </p:cNvPr>
            <p:cNvCxnSpPr/>
            <p:nvPr/>
          </p:nvCxnSpPr>
          <p:spPr>
            <a:xfrm flipV="1">
              <a:off x="5922422" y="2691216"/>
              <a:ext cx="1057529" cy="514096"/>
            </a:xfrm>
            <a:prstGeom prst="line">
              <a:avLst/>
            </a:prstGeom>
            <a:ln w="31750">
              <a:solidFill>
                <a:srgbClr val="20202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5466FE5-C290-695B-3CFB-D0C23478295C}"/>
                </a:ext>
              </a:extLst>
            </p:cNvPr>
            <p:cNvGrpSpPr/>
            <p:nvPr/>
          </p:nvGrpSpPr>
          <p:grpSpPr>
            <a:xfrm>
              <a:off x="8860313" y="2274211"/>
              <a:ext cx="620268" cy="620268"/>
              <a:chOff x="9726" y="2797"/>
              <a:chExt cx="888" cy="888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42845E6-2996-82D5-2757-458C958165F3}"/>
                  </a:ext>
                </a:extLst>
              </p:cNvPr>
              <p:cNvSpPr/>
              <p:nvPr/>
            </p:nvSpPr>
            <p:spPr>
              <a:xfrm>
                <a:off x="9726" y="2797"/>
                <a:ext cx="888" cy="888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4" name="Text Box 41">
                <a:extLst>
                  <a:ext uri="{FF2B5EF4-FFF2-40B4-BE49-F238E27FC236}">
                    <a16:creationId xmlns:a16="http://schemas.microsoft.com/office/drawing/2014/main" id="{F2B11B61-24AB-B47F-76C3-94F60095BB89}"/>
                  </a:ext>
                </a:extLst>
              </p:cNvPr>
              <p:cNvSpPr txBox="1"/>
              <p:nvPr/>
            </p:nvSpPr>
            <p:spPr>
              <a:xfrm>
                <a:off x="9899" y="2927"/>
                <a:ext cx="555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E</a:t>
                </a:r>
              </a:p>
            </p:txBody>
          </p:sp>
        </p:grpSp>
        <p:cxnSp>
          <p:nvCxnSpPr>
            <p:cNvPr id="133" name="Straight Connector 42">
              <a:extLst>
                <a:ext uri="{FF2B5EF4-FFF2-40B4-BE49-F238E27FC236}">
                  <a16:creationId xmlns:a16="http://schemas.microsoft.com/office/drawing/2014/main" id="{E1FB1335-1EE9-D631-F274-1DF23779EA8D}"/>
                </a:ext>
              </a:extLst>
            </p:cNvPr>
            <p:cNvCxnSpPr/>
            <p:nvPr/>
          </p:nvCxnSpPr>
          <p:spPr>
            <a:xfrm>
              <a:off x="7702200" y="2584345"/>
              <a:ext cx="1014921" cy="0"/>
            </a:xfrm>
            <a:prstGeom prst="line">
              <a:avLst/>
            </a:prstGeom>
            <a:ln w="31750">
              <a:solidFill>
                <a:srgbClr val="202020"/>
              </a:solidFill>
              <a:prstDash val="sysDot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43">
              <a:extLst>
                <a:ext uri="{FF2B5EF4-FFF2-40B4-BE49-F238E27FC236}">
                  <a16:creationId xmlns:a16="http://schemas.microsoft.com/office/drawing/2014/main" id="{B5C961AF-B187-A51F-F5F3-B62ABE1675BD}"/>
                </a:ext>
              </a:extLst>
            </p:cNvPr>
            <p:cNvGrpSpPr/>
            <p:nvPr/>
          </p:nvGrpSpPr>
          <p:grpSpPr>
            <a:xfrm>
              <a:off x="1669954" y="3037672"/>
              <a:ext cx="620268" cy="620268"/>
              <a:chOff x="9726" y="2797"/>
              <a:chExt cx="888" cy="888"/>
            </a:xfrm>
          </p:grpSpPr>
          <p:sp>
            <p:nvSpPr>
              <p:cNvPr id="152" name="Oval 44">
                <a:extLst>
                  <a:ext uri="{FF2B5EF4-FFF2-40B4-BE49-F238E27FC236}">
                    <a16:creationId xmlns:a16="http://schemas.microsoft.com/office/drawing/2014/main" id="{E515106A-213D-728D-2060-9CB9B71E2571}"/>
                  </a:ext>
                </a:extLst>
              </p:cNvPr>
              <p:cNvSpPr/>
              <p:nvPr/>
            </p:nvSpPr>
            <p:spPr>
              <a:xfrm>
                <a:off x="9726" y="2797"/>
                <a:ext cx="888" cy="888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56" name="Text Box 56">
                <a:extLst>
                  <a:ext uri="{FF2B5EF4-FFF2-40B4-BE49-F238E27FC236}">
                    <a16:creationId xmlns:a16="http://schemas.microsoft.com/office/drawing/2014/main" id="{7AC67230-A061-5B56-9BE6-E7851A1B1003}"/>
                  </a:ext>
                </a:extLst>
              </p:cNvPr>
              <p:cNvSpPr txBox="1"/>
              <p:nvPr/>
            </p:nvSpPr>
            <p:spPr>
              <a:xfrm>
                <a:off x="9888" y="2927"/>
                <a:ext cx="577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A</a:t>
                </a:r>
              </a:p>
            </p:txBody>
          </p:sp>
        </p:grpSp>
        <p:grpSp>
          <p:nvGrpSpPr>
            <p:cNvPr id="157" name="Group 76">
              <a:extLst>
                <a:ext uri="{FF2B5EF4-FFF2-40B4-BE49-F238E27FC236}">
                  <a16:creationId xmlns:a16="http://schemas.microsoft.com/office/drawing/2014/main" id="{62D237BE-B43C-9443-F562-3274C3B1EE1C}"/>
                </a:ext>
              </a:extLst>
            </p:cNvPr>
            <p:cNvGrpSpPr/>
            <p:nvPr/>
          </p:nvGrpSpPr>
          <p:grpSpPr>
            <a:xfrm>
              <a:off x="6938739" y="2273513"/>
              <a:ext cx="826326" cy="854964"/>
              <a:chOff x="7070" y="3661"/>
              <a:chExt cx="1183" cy="1224"/>
            </a:xfrm>
          </p:grpSpPr>
          <p:grpSp>
            <p:nvGrpSpPr>
              <p:cNvPr id="160" name="Group 77">
                <a:extLst>
                  <a:ext uri="{FF2B5EF4-FFF2-40B4-BE49-F238E27FC236}">
                    <a16:creationId xmlns:a16="http://schemas.microsoft.com/office/drawing/2014/main" id="{696EB898-17F5-6115-074F-499B3A043E7D}"/>
                  </a:ext>
                </a:extLst>
              </p:cNvPr>
              <p:cNvGrpSpPr/>
              <p:nvPr/>
            </p:nvGrpSpPr>
            <p:grpSpPr>
              <a:xfrm>
                <a:off x="7070" y="3661"/>
                <a:ext cx="1183" cy="1224"/>
                <a:chOff x="5805" y="2293"/>
                <a:chExt cx="1183" cy="1224"/>
              </a:xfrm>
            </p:grpSpPr>
            <p:grpSp>
              <p:nvGrpSpPr>
                <p:cNvPr id="162" name="Group 78">
                  <a:extLst>
                    <a:ext uri="{FF2B5EF4-FFF2-40B4-BE49-F238E27FC236}">
                      <a16:creationId xmlns:a16="http://schemas.microsoft.com/office/drawing/2014/main" id="{8A6836CE-694A-9426-AFEE-5EA9C2A529F3}"/>
                    </a:ext>
                  </a:extLst>
                </p:cNvPr>
                <p:cNvGrpSpPr/>
                <p:nvPr/>
              </p:nvGrpSpPr>
              <p:grpSpPr>
                <a:xfrm>
                  <a:off x="5805" y="2293"/>
                  <a:ext cx="888" cy="888"/>
                  <a:chOff x="5805" y="2293"/>
                  <a:chExt cx="888" cy="888"/>
                </a:xfrm>
              </p:grpSpPr>
              <p:sp>
                <p:nvSpPr>
                  <p:cNvPr id="164" name="Oval 83">
                    <a:extLst>
                      <a:ext uri="{FF2B5EF4-FFF2-40B4-BE49-F238E27FC236}">
                        <a16:creationId xmlns:a16="http://schemas.microsoft.com/office/drawing/2014/main" id="{636BFDA1-B67F-9E39-9765-C76288119921}"/>
                      </a:ext>
                    </a:extLst>
                  </p:cNvPr>
                  <p:cNvSpPr/>
                  <p:nvPr/>
                </p:nvSpPr>
                <p:spPr>
                  <a:xfrm>
                    <a:off x="5805" y="2293"/>
                    <a:ext cx="888" cy="88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65" name="Oval 84">
                    <a:extLst>
                      <a:ext uri="{FF2B5EF4-FFF2-40B4-BE49-F238E27FC236}">
                        <a16:creationId xmlns:a16="http://schemas.microsoft.com/office/drawing/2014/main" id="{859888C3-9E78-D5F0-2739-66BFC9323072}"/>
                      </a:ext>
                    </a:extLst>
                  </p:cNvPr>
                  <p:cNvSpPr/>
                  <p:nvPr/>
                </p:nvSpPr>
                <p:spPr>
                  <a:xfrm>
                    <a:off x="5907" y="2395"/>
                    <a:ext cx="685" cy="68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</p:grpSp>
            <p:pic>
              <p:nvPicPr>
                <p:cNvPr id="163" name="Picture 89" descr="1">
                  <a:extLst>
                    <a:ext uri="{FF2B5EF4-FFF2-40B4-BE49-F238E27FC236}">
                      <a16:creationId xmlns:a16="http://schemas.microsoft.com/office/drawing/2014/main" id="{F1F01331-03DB-C984-5EBB-CCCECD422C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24" y="2653"/>
                  <a:ext cx="864" cy="86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161" name="Text Box 91">
                <a:extLst>
                  <a:ext uri="{FF2B5EF4-FFF2-40B4-BE49-F238E27FC236}">
                    <a16:creationId xmlns:a16="http://schemas.microsoft.com/office/drawing/2014/main" id="{52E797C3-DB42-6CE7-B6CE-133486FB46C2}"/>
                  </a:ext>
                </a:extLst>
              </p:cNvPr>
              <p:cNvSpPr txBox="1"/>
              <p:nvPr/>
            </p:nvSpPr>
            <p:spPr>
              <a:xfrm>
                <a:off x="7245" y="3791"/>
                <a:ext cx="577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D</a:t>
                </a:r>
              </a:p>
            </p:txBody>
          </p:sp>
        </p:grpSp>
        <p:grpSp>
          <p:nvGrpSpPr>
            <p:cNvPr id="166" name="Group 101">
              <a:extLst>
                <a:ext uri="{FF2B5EF4-FFF2-40B4-BE49-F238E27FC236}">
                  <a16:creationId xmlns:a16="http://schemas.microsoft.com/office/drawing/2014/main" id="{B5E89E18-A732-947F-B077-1BB04AA10C52}"/>
                </a:ext>
              </a:extLst>
            </p:cNvPr>
            <p:cNvGrpSpPr/>
            <p:nvPr/>
          </p:nvGrpSpPr>
          <p:grpSpPr>
            <a:xfrm>
              <a:off x="6939438" y="3819992"/>
              <a:ext cx="620268" cy="620268"/>
              <a:chOff x="9726" y="2797"/>
              <a:chExt cx="888" cy="888"/>
            </a:xfrm>
          </p:grpSpPr>
          <p:sp>
            <p:nvSpPr>
              <p:cNvPr id="167" name="Oval 102">
                <a:extLst>
                  <a:ext uri="{FF2B5EF4-FFF2-40B4-BE49-F238E27FC236}">
                    <a16:creationId xmlns:a16="http://schemas.microsoft.com/office/drawing/2014/main" id="{78C0715A-E2AA-7591-24F5-B1FA7000ECFF}"/>
                  </a:ext>
                </a:extLst>
              </p:cNvPr>
              <p:cNvSpPr/>
              <p:nvPr/>
            </p:nvSpPr>
            <p:spPr>
              <a:xfrm>
                <a:off x="9726" y="2797"/>
                <a:ext cx="888" cy="888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68" name="Text Box 116">
                <a:extLst>
                  <a:ext uri="{FF2B5EF4-FFF2-40B4-BE49-F238E27FC236}">
                    <a16:creationId xmlns:a16="http://schemas.microsoft.com/office/drawing/2014/main" id="{1FCA90C6-C439-E82D-6830-6DB4438497E3}"/>
                  </a:ext>
                </a:extLst>
              </p:cNvPr>
              <p:cNvSpPr txBox="1"/>
              <p:nvPr/>
            </p:nvSpPr>
            <p:spPr>
              <a:xfrm>
                <a:off x="9910" y="2927"/>
                <a:ext cx="532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F</a:t>
                </a:r>
              </a:p>
            </p:txBody>
          </p:sp>
        </p:grpSp>
        <p:cxnSp>
          <p:nvCxnSpPr>
            <p:cNvPr id="169" name="Straight Connector 163">
              <a:extLst>
                <a:ext uri="{FF2B5EF4-FFF2-40B4-BE49-F238E27FC236}">
                  <a16:creationId xmlns:a16="http://schemas.microsoft.com/office/drawing/2014/main" id="{DD41DAD0-68FC-11EB-B2EA-5A4BEEFCD1AD}"/>
                </a:ext>
              </a:extLst>
            </p:cNvPr>
            <p:cNvCxnSpPr/>
            <p:nvPr/>
          </p:nvCxnSpPr>
          <p:spPr>
            <a:xfrm>
              <a:off x="5867240" y="3566436"/>
              <a:ext cx="1071499" cy="521081"/>
            </a:xfrm>
            <a:prstGeom prst="line">
              <a:avLst/>
            </a:prstGeom>
            <a:ln w="31750">
              <a:solidFill>
                <a:srgbClr val="202020">
                  <a:alpha val="20000"/>
                </a:srgbClr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oup 164">
              <a:extLst>
                <a:ext uri="{FF2B5EF4-FFF2-40B4-BE49-F238E27FC236}">
                  <a16:creationId xmlns:a16="http://schemas.microsoft.com/office/drawing/2014/main" id="{5E9D8D6B-4CB3-972E-E941-B93A2ED07D08}"/>
                </a:ext>
              </a:extLst>
            </p:cNvPr>
            <p:cNvGrpSpPr/>
            <p:nvPr/>
          </p:nvGrpSpPr>
          <p:grpSpPr>
            <a:xfrm>
              <a:off x="8864504" y="3819992"/>
              <a:ext cx="620268" cy="620268"/>
              <a:chOff x="9726" y="2797"/>
              <a:chExt cx="888" cy="888"/>
            </a:xfrm>
          </p:grpSpPr>
          <p:sp>
            <p:nvSpPr>
              <p:cNvPr id="171" name="Oval 165">
                <a:extLst>
                  <a:ext uri="{FF2B5EF4-FFF2-40B4-BE49-F238E27FC236}">
                    <a16:creationId xmlns:a16="http://schemas.microsoft.com/office/drawing/2014/main" id="{05D4A63F-7B4C-488C-ABCA-ADE0643B4804}"/>
                  </a:ext>
                </a:extLst>
              </p:cNvPr>
              <p:cNvSpPr/>
              <p:nvPr/>
            </p:nvSpPr>
            <p:spPr>
              <a:xfrm>
                <a:off x="9726" y="2797"/>
                <a:ext cx="888" cy="888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172" name="Text Box 176">
                <a:extLst>
                  <a:ext uri="{FF2B5EF4-FFF2-40B4-BE49-F238E27FC236}">
                    <a16:creationId xmlns:a16="http://schemas.microsoft.com/office/drawing/2014/main" id="{D1DF06B2-FB74-67DA-0160-5C76E858A17E}"/>
                  </a:ext>
                </a:extLst>
              </p:cNvPr>
              <p:cNvSpPr txBox="1"/>
              <p:nvPr/>
            </p:nvSpPr>
            <p:spPr>
              <a:xfrm>
                <a:off x="9877" y="2927"/>
                <a:ext cx="599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G</a:t>
                </a:r>
              </a:p>
            </p:txBody>
          </p:sp>
        </p:grpSp>
        <p:cxnSp>
          <p:nvCxnSpPr>
            <p:cNvPr id="173" name="Straight Connector 201">
              <a:extLst>
                <a:ext uri="{FF2B5EF4-FFF2-40B4-BE49-F238E27FC236}">
                  <a16:creationId xmlns:a16="http://schemas.microsoft.com/office/drawing/2014/main" id="{D57C1DA7-9069-F533-9B63-2FFA308F45E0}"/>
                </a:ext>
              </a:extLst>
            </p:cNvPr>
            <p:cNvCxnSpPr/>
            <p:nvPr/>
          </p:nvCxnSpPr>
          <p:spPr>
            <a:xfrm>
              <a:off x="2489294" y="3347107"/>
              <a:ext cx="1014921" cy="0"/>
            </a:xfrm>
            <a:prstGeom prst="line">
              <a:avLst/>
            </a:prstGeom>
            <a:ln w="31750">
              <a:solidFill>
                <a:srgbClr val="202020"/>
              </a:solidFill>
              <a:prstDash val="sysDot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227">
              <a:extLst>
                <a:ext uri="{FF2B5EF4-FFF2-40B4-BE49-F238E27FC236}">
                  <a16:creationId xmlns:a16="http://schemas.microsoft.com/office/drawing/2014/main" id="{569CE7F0-9418-CBC5-D550-5FBFD6BB8F16}"/>
                </a:ext>
              </a:extLst>
            </p:cNvPr>
            <p:cNvCxnSpPr/>
            <p:nvPr/>
          </p:nvCxnSpPr>
          <p:spPr>
            <a:xfrm>
              <a:off x="7697310" y="4130126"/>
              <a:ext cx="1014921" cy="0"/>
            </a:xfrm>
            <a:prstGeom prst="line">
              <a:avLst/>
            </a:prstGeom>
            <a:ln w="31750">
              <a:solidFill>
                <a:srgbClr val="202020"/>
              </a:solidFill>
              <a:prstDash val="sysDot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5" name="Picture 228" descr="3">
              <a:extLst>
                <a:ext uri="{FF2B5EF4-FFF2-40B4-BE49-F238E27FC236}">
                  <a16:creationId xmlns:a16="http://schemas.microsoft.com/office/drawing/2014/main" id="{6CF53CBB-B3BE-47BE-0E3D-A5D419B9D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0624" y="4130126"/>
              <a:ext cx="319913" cy="3199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6" name="Text Box 229">
              <a:extLst>
                <a:ext uri="{FF2B5EF4-FFF2-40B4-BE49-F238E27FC236}">
                  <a16:creationId xmlns:a16="http://schemas.microsoft.com/office/drawing/2014/main" id="{BE797151-3360-4DC0-92FD-C50CC032227F}"/>
                </a:ext>
              </a:extLst>
            </p:cNvPr>
            <p:cNvSpPr txBox="1"/>
            <p:nvPr/>
          </p:nvSpPr>
          <p:spPr>
            <a:xfrm>
              <a:off x="3683380" y="2691216"/>
              <a:ext cx="685229" cy="37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>
                  <a:latin typeface="Times New Roman" panose="02020603050405020304" charset="0"/>
                  <a:cs typeface="Times New Roman" panose="02020603050405020304" charset="0"/>
                </a:rPr>
                <a:t>ROV</a:t>
              </a:r>
            </a:p>
          </p:txBody>
        </p:sp>
        <p:sp>
          <p:nvSpPr>
            <p:cNvPr id="177" name="Text Box 230">
              <a:extLst>
                <a:ext uri="{FF2B5EF4-FFF2-40B4-BE49-F238E27FC236}">
                  <a16:creationId xmlns:a16="http://schemas.microsoft.com/office/drawing/2014/main" id="{20B499C2-E895-6EB0-721E-5F8DC905AD1B}"/>
                </a:ext>
              </a:extLst>
            </p:cNvPr>
            <p:cNvSpPr txBox="1"/>
            <p:nvPr/>
          </p:nvSpPr>
          <p:spPr>
            <a:xfrm>
              <a:off x="6919531" y="1935439"/>
              <a:ext cx="685229" cy="37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>
                  <a:latin typeface="Times New Roman" panose="02020603050405020304" charset="0"/>
                  <a:cs typeface="Times New Roman" panose="02020603050405020304" charset="0"/>
                </a:rPr>
                <a:t>ROV</a:t>
              </a:r>
            </a:p>
          </p:txBody>
        </p:sp>
        <p:sp>
          <p:nvSpPr>
            <p:cNvPr id="178" name="Text Box 231">
              <a:extLst>
                <a:ext uri="{FF2B5EF4-FFF2-40B4-BE49-F238E27FC236}">
                  <a16:creationId xmlns:a16="http://schemas.microsoft.com/office/drawing/2014/main" id="{E8F43265-54BB-2410-26B5-C8D192FF3DCA}"/>
                </a:ext>
              </a:extLst>
            </p:cNvPr>
            <p:cNvSpPr txBox="1"/>
            <p:nvPr/>
          </p:nvSpPr>
          <p:spPr>
            <a:xfrm>
              <a:off x="9624473" y="3910797"/>
              <a:ext cx="1109218" cy="405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i="1">
                  <a:latin typeface="Times New Roman" panose="02020603050405020304" charset="0"/>
                  <a:cs typeface="Times New Roman" panose="02020603050405020304" charset="0"/>
                </a:rPr>
                <a:t>Hijacker</a:t>
              </a:r>
            </a:p>
          </p:txBody>
        </p:sp>
        <p:sp>
          <p:nvSpPr>
            <p:cNvPr id="179" name="Text Box 232">
              <a:extLst>
                <a:ext uri="{FF2B5EF4-FFF2-40B4-BE49-F238E27FC236}">
                  <a16:creationId xmlns:a16="http://schemas.microsoft.com/office/drawing/2014/main" id="{C8761A47-399F-2ED2-B73E-AD47134B62A0}"/>
                </a:ext>
              </a:extLst>
            </p:cNvPr>
            <p:cNvSpPr txBox="1"/>
            <p:nvPr/>
          </p:nvSpPr>
          <p:spPr>
            <a:xfrm>
              <a:off x="9624473" y="2399243"/>
              <a:ext cx="861949" cy="405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i="1">
                  <a:latin typeface="Times New Roman" panose="02020603050405020304" charset="0"/>
                  <a:cs typeface="Times New Roman" panose="02020603050405020304" charset="0"/>
                </a:rPr>
                <a:t>Target</a:t>
              </a:r>
            </a:p>
          </p:txBody>
        </p:sp>
        <p:pic>
          <p:nvPicPr>
            <p:cNvPr id="180" name="Picture 234" descr="5">
              <a:extLst>
                <a:ext uri="{FF2B5EF4-FFF2-40B4-BE49-F238E27FC236}">
                  <a16:creationId xmlns:a16="http://schemas.microsoft.com/office/drawing/2014/main" id="{A53750E5-A248-AE15-E4C1-1A6E12FDA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3126" y="2641622"/>
              <a:ext cx="326898" cy="3268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1" name="Right Arrow 252">
              <a:extLst>
                <a:ext uri="{FF2B5EF4-FFF2-40B4-BE49-F238E27FC236}">
                  <a16:creationId xmlns:a16="http://schemas.microsoft.com/office/drawing/2014/main" id="{34CED019-270C-F2EA-1814-ABD4455FC274}"/>
                </a:ext>
              </a:extLst>
            </p:cNvPr>
            <p:cNvSpPr/>
            <p:nvPr/>
          </p:nvSpPr>
          <p:spPr>
            <a:xfrm rot="10800000">
              <a:off x="8423052" y="2511003"/>
              <a:ext cx="294069" cy="314325"/>
            </a:xfrm>
            <a:prstGeom prst="rightArrow">
              <a:avLst/>
            </a:prstGeom>
            <a:solidFill>
              <a:schemeClr val="bg1"/>
            </a:solidFill>
            <a:ln w="38100" cmpd="sng">
              <a:solidFill>
                <a:srgbClr val="20202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2" name="Right Arrow 254">
              <a:extLst>
                <a:ext uri="{FF2B5EF4-FFF2-40B4-BE49-F238E27FC236}">
                  <a16:creationId xmlns:a16="http://schemas.microsoft.com/office/drawing/2014/main" id="{5D608B07-F9EB-95FB-709C-E922CDA58813}"/>
                </a:ext>
              </a:extLst>
            </p:cNvPr>
            <p:cNvSpPr/>
            <p:nvPr/>
          </p:nvSpPr>
          <p:spPr>
            <a:xfrm rot="9420000">
              <a:off x="6583901" y="2550119"/>
              <a:ext cx="294069" cy="314325"/>
            </a:xfrm>
            <a:prstGeom prst="rightArrow">
              <a:avLst/>
            </a:prstGeom>
            <a:solidFill>
              <a:schemeClr val="bg1"/>
            </a:solidFill>
            <a:ln w="38100" cmpd="sng">
              <a:solidFill>
                <a:srgbClr val="20202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3" name="Right Arrow 259">
              <a:extLst>
                <a:ext uri="{FF2B5EF4-FFF2-40B4-BE49-F238E27FC236}">
                  <a16:creationId xmlns:a16="http://schemas.microsoft.com/office/drawing/2014/main" id="{C0FDEBCB-7AFA-58E4-E597-32DA4FEF5F71}"/>
                </a:ext>
              </a:extLst>
            </p:cNvPr>
            <p:cNvSpPr/>
            <p:nvPr/>
          </p:nvSpPr>
          <p:spPr>
            <a:xfrm rot="10800000">
              <a:off x="4975256" y="3182960"/>
              <a:ext cx="294069" cy="314325"/>
            </a:xfrm>
            <a:prstGeom prst="rightArrow">
              <a:avLst/>
            </a:prstGeom>
            <a:solidFill>
              <a:schemeClr val="bg1"/>
            </a:solidFill>
            <a:ln w="38100" cmpd="sng">
              <a:solidFill>
                <a:srgbClr val="20202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4" name="Right Arrow 261">
              <a:extLst>
                <a:ext uri="{FF2B5EF4-FFF2-40B4-BE49-F238E27FC236}">
                  <a16:creationId xmlns:a16="http://schemas.microsoft.com/office/drawing/2014/main" id="{1049ADFA-4DE4-91F6-DF38-EE90A04601D4}"/>
                </a:ext>
              </a:extLst>
            </p:cNvPr>
            <p:cNvSpPr/>
            <p:nvPr/>
          </p:nvSpPr>
          <p:spPr>
            <a:xfrm rot="10800000">
              <a:off x="3296760" y="3272368"/>
              <a:ext cx="294069" cy="314325"/>
            </a:xfrm>
            <a:prstGeom prst="rightArrow">
              <a:avLst/>
            </a:prstGeom>
            <a:solidFill>
              <a:schemeClr val="bg1"/>
            </a:solidFill>
            <a:ln w="38100" cmpd="sng">
              <a:solidFill>
                <a:srgbClr val="20202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6" name="Freeform 8">
              <a:extLst>
                <a:ext uri="{FF2B5EF4-FFF2-40B4-BE49-F238E27FC236}">
                  <a16:creationId xmlns:a16="http://schemas.microsoft.com/office/drawing/2014/main" id="{6E8330DA-484B-8044-24B4-DD88AE8B68B4}"/>
                </a:ext>
              </a:extLst>
            </p:cNvPr>
            <p:cNvSpPr/>
            <p:nvPr/>
          </p:nvSpPr>
          <p:spPr>
            <a:xfrm>
              <a:off x="2207799" y="2893781"/>
              <a:ext cx="6793611" cy="938086"/>
            </a:xfrm>
            <a:custGeom>
              <a:avLst/>
              <a:gdLst>
                <a:gd name="connisteX0" fmla="*/ 0 w 6176010"/>
                <a:gd name="connsiteY0" fmla="*/ 802627 h 852873"/>
                <a:gd name="connisteX1" fmla="*/ 2097405 w 6176010"/>
                <a:gd name="connsiteY1" fmla="*/ 831837 h 852873"/>
                <a:gd name="connisteX2" fmla="*/ 3008630 w 6176010"/>
                <a:gd name="connsiteY2" fmla="*/ 766432 h 852873"/>
                <a:gd name="connisteX3" fmla="*/ 4599305 w 6176010"/>
                <a:gd name="connsiteY3" fmla="*/ 86982 h 852873"/>
                <a:gd name="connisteX4" fmla="*/ 6176010 w 6176010"/>
                <a:gd name="connsiteY4" fmla="*/ 14592 h 852873"/>
                <a:gd name="connisteX5" fmla="*/ 6110605 w 6176010"/>
                <a:gd name="connsiteY5" fmla="*/ 7607 h 852873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</a:cxnLst>
              <a:rect l="l" t="t" r="r" b="b"/>
              <a:pathLst>
                <a:path w="6176010" h="852874">
                  <a:moveTo>
                    <a:pt x="0" y="802627"/>
                  </a:moveTo>
                  <a:cubicBezTo>
                    <a:pt x="401320" y="809612"/>
                    <a:pt x="1495425" y="838822"/>
                    <a:pt x="2097405" y="831837"/>
                  </a:cubicBezTo>
                  <a:cubicBezTo>
                    <a:pt x="2699385" y="824852"/>
                    <a:pt x="2508250" y="915657"/>
                    <a:pt x="3008630" y="766432"/>
                  </a:cubicBezTo>
                  <a:cubicBezTo>
                    <a:pt x="3509010" y="617207"/>
                    <a:pt x="3965575" y="237477"/>
                    <a:pt x="4599305" y="86982"/>
                  </a:cubicBezTo>
                  <a:cubicBezTo>
                    <a:pt x="5233035" y="-63513"/>
                    <a:pt x="5873750" y="30467"/>
                    <a:pt x="6176010" y="14592"/>
                  </a:cubicBezTo>
                </a:path>
              </a:pathLst>
            </a:custGeom>
            <a:noFill/>
            <a:ln w="63500">
              <a:solidFill>
                <a:schemeClr val="accent6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87" name="Text Box 9">
              <a:extLst>
                <a:ext uri="{FF2B5EF4-FFF2-40B4-BE49-F238E27FC236}">
                  <a16:creationId xmlns:a16="http://schemas.microsoft.com/office/drawing/2014/main" id="{47C7F831-769E-74C6-9C1C-59B44C3D970D}"/>
                </a:ext>
              </a:extLst>
            </p:cNvPr>
            <p:cNvSpPr txBox="1"/>
            <p:nvPr/>
          </p:nvSpPr>
          <p:spPr>
            <a:xfrm>
              <a:off x="2146680" y="3950611"/>
              <a:ext cx="2954655" cy="37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altLang="en-US" sz="16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Expected traffic propagation</a:t>
              </a:r>
            </a:p>
          </p:txBody>
        </p:sp>
        <p:sp>
          <p:nvSpPr>
            <p:cNvPr id="189" name="Text Box 10">
              <a:extLst>
                <a:ext uri="{FF2B5EF4-FFF2-40B4-BE49-F238E27FC236}">
                  <a16:creationId xmlns:a16="http://schemas.microsoft.com/office/drawing/2014/main" id="{CEE45B4C-84C2-67E3-FE87-E6C89345146B}"/>
                </a:ext>
              </a:extLst>
            </p:cNvPr>
            <p:cNvSpPr txBox="1"/>
            <p:nvPr/>
          </p:nvSpPr>
          <p:spPr>
            <a:xfrm>
              <a:off x="6700202" y="4464009"/>
              <a:ext cx="3391916" cy="37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altLang="en-US" sz="1600" b="1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Hijacker invisible (not reachable)</a:t>
              </a:r>
            </a:p>
          </p:txBody>
        </p:sp>
      </p:grpSp>
      <p:sp>
        <p:nvSpPr>
          <p:cNvPr id="2" name="Rectangles 4">
            <a:extLst>
              <a:ext uri="{FF2B5EF4-FFF2-40B4-BE49-F238E27FC236}">
                <a16:creationId xmlns:a16="http://schemas.microsoft.com/office/drawing/2014/main" id="{15153E5F-A0A0-5DDB-FA6A-B70834A4201B}"/>
              </a:ext>
            </a:extLst>
          </p:cNvPr>
          <p:cNvSpPr/>
          <p:nvPr/>
        </p:nvSpPr>
        <p:spPr>
          <a:xfrm>
            <a:off x="6911498" y="3205312"/>
            <a:ext cx="3736975" cy="167011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CF59B2D-763A-6A6A-5297-E5CC293DD9CD}"/>
              </a:ext>
            </a:extLst>
          </p:cNvPr>
          <p:cNvSpPr txBox="1"/>
          <p:nvPr/>
        </p:nvSpPr>
        <p:spPr>
          <a:xfrm>
            <a:off x="929983" y="5294767"/>
            <a:ext cx="11208396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The hijacker is invisible to AS A on the control plane, due to the ROV filtering of AS B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AS A would expect its traffic safely forwarded along the correct path (green)</a:t>
            </a:r>
          </a:p>
        </p:txBody>
      </p:sp>
    </p:spTree>
    <p:extLst>
      <p:ext uri="{BB962C8B-B14F-4D97-AF65-F5344CB8AC3E}">
        <p14:creationId xmlns:p14="http://schemas.microsoft.com/office/powerpoint/2010/main" val="30397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D1637-667A-2EA1-E647-0C368AB04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0A4A62D2-242E-042C-1275-F8993BCDC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0647"/>
            <a:ext cx="10783020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  <a:cs typeface="Verdana" panose="020B0604030504040204" pitchFamily="34" charset="0"/>
              </a:rPr>
              <a:t>Global Perspective</a:t>
            </a:r>
            <a:endParaRPr lang="zh-CN" altLang="en-US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灯片编号占位符 7">
            <a:extLst>
              <a:ext uri="{FF2B5EF4-FFF2-40B4-BE49-F238E27FC236}">
                <a16:creationId xmlns:a16="http://schemas.microsoft.com/office/drawing/2014/main" id="{6E349F69-A9D9-2545-BADC-740636127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7</a:t>
            </a:fld>
            <a:endParaRPr lang="zh-CN" altLang="en-US" dirty="0"/>
          </a:p>
        </p:txBody>
      </p:sp>
      <p:grpSp>
        <p:nvGrpSpPr>
          <p:cNvPr id="338" name="组合 337">
            <a:extLst>
              <a:ext uri="{FF2B5EF4-FFF2-40B4-BE49-F238E27FC236}">
                <a16:creationId xmlns:a16="http://schemas.microsoft.com/office/drawing/2014/main" id="{FEC5C9DD-8EB1-AAB5-B500-2D63C2E4F0B6}"/>
              </a:ext>
            </a:extLst>
          </p:cNvPr>
          <p:cNvGrpSpPr/>
          <p:nvPr/>
        </p:nvGrpSpPr>
        <p:grpSpPr>
          <a:xfrm>
            <a:off x="1669954" y="1935439"/>
            <a:ext cx="9063737" cy="3153728"/>
            <a:chOff x="1669954" y="1935439"/>
            <a:chExt cx="9063737" cy="3153728"/>
          </a:xfrm>
        </p:grpSpPr>
        <p:cxnSp>
          <p:nvCxnSpPr>
            <p:cNvPr id="7" name="Straight Connector 5">
              <a:extLst>
                <a:ext uri="{FF2B5EF4-FFF2-40B4-BE49-F238E27FC236}">
                  <a16:creationId xmlns:a16="http://schemas.microsoft.com/office/drawing/2014/main" id="{DF2BFA1D-32CF-863E-1C0C-02D23D1221EE}"/>
                </a:ext>
              </a:extLst>
            </p:cNvPr>
            <p:cNvCxnSpPr/>
            <p:nvPr/>
          </p:nvCxnSpPr>
          <p:spPr>
            <a:xfrm>
              <a:off x="4322857" y="3347107"/>
              <a:ext cx="1014921" cy="0"/>
            </a:xfrm>
            <a:prstGeom prst="line">
              <a:avLst/>
            </a:prstGeom>
            <a:ln w="31750">
              <a:solidFill>
                <a:srgbClr val="20202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5">
              <a:extLst>
                <a:ext uri="{FF2B5EF4-FFF2-40B4-BE49-F238E27FC236}">
                  <a16:creationId xmlns:a16="http://schemas.microsoft.com/office/drawing/2014/main" id="{12281051-2D94-1F1D-E654-00CC98D0238B}"/>
                </a:ext>
              </a:extLst>
            </p:cNvPr>
            <p:cNvGrpSpPr/>
            <p:nvPr/>
          </p:nvGrpSpPr>
          <p:grpSpPr>
            <a:xfrm>
              <a:off x="3702589" y="3036973"/>
              <a:ext cx="826326" cy="854964"/>
              <a:chOff x="7070" y="3661"/>
              <a:chExt cx="1183" cy="1224"/>
            </a:xfrm>
          </p:grpSpPr>
          <p:grpSp>
            <p:nvGrpSpPr>
              <p:cNvPr id="9" name="Group 40">
                <a:extLst>
                  <a:ext uri="{FF2B5EF4-FFF2-40B4-BE49-F238E27FC236}">
                    <a16:creationId xmlns:a16="http://schemas.microsoft.com/office/drawing/2014/main" id="{D06E7FCD-7810-3696-35D4-892522E9EEE3}"/>
                  </a:ext>
                </a:extLst>
              </p:cNvPr>
              <p:cNvGrpSpPr/>
              <p:nvPr/>
            </p:nvGrpSpPr>
            <p:grpSpPr>
              <a:xfrm>
                <a:off x="7070" y="3661"/>
                <a:ext cx="1183" cy="1224"/>
                <a:chOff x="5805" y="2293"/>
                <a:chExt cx="1183" cy="1224"/>
              </a:xfrm>
            </p:grpSpPr>
            <p:grpSp>
              <p:nvGrpSpPr>
                <p:cNvPr id="11" name="Group 36">
                  <a:extLst>
                    <a:ext uri="{FF2B5EF4-FFF2-40B4-BE49-F238E27FC236}">
                      <a16:creationId xmlns:a16="http://schemas.microsoft.com/office/drawing/2014/main" id="{DC37DE81-B232-2E0E-78A1-AA667153200F}"/>
                    </a:ext>
                  </a:extLst>
                </p:cNvPr>
                <p:cNvGrpSpPr/>
                <p:nvPr/>
              </p:nvGrpSpPr>
              <p:grpSpPr>
                <a:xfrm>
                  <a:off x="5805" y="2293"/>
                  <a:ext cx="888" cy="888"/>
                  <a:chOff x="5805" y="2293"/>
                  <a:chExt cx="888" cy="888"/>
                </a:xfrm>
              </p:grpSpPr>
              <p:sp>
                <p:nvSpPr>
                  <p:cNvPr id="13" name="Oval 3">
                    <a:extLst>
                      <a:ext uri="{FF2B5EF4-FFF2-40B4-BE49-F238E27FC236}">
                        <a16:creationId xmlns:a16="http://schemas.microsoft.com/office/drawing/2014/main" id="{A5006055-90B9-91AD-4514-ABFB3BFD2934}"/>
                      </a:ext>
                    </a:extLst>
                  </p:cNvPr>
                  <p:cNvSpPr/>
                  <p:nvPr/>
                </p:nvSpPr>
                <p:spPr>
                  <a:xfrm>
                    <a:off x="5805" y="2293"/>
                    <a:ext cx="888" cy="88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16" name="Oval 34">
                    <a:extLst>
                      <a:ext uri="{FF2B5EF4-FFF2-40B4-BE49-F238E27FC236}">
                        <a16:creationId xmlns:a16="http://schemas.microsoft.com/office/drawing/2014/main" id="{FABB5D3B-B160-A2D1-CA36-4F717939EBA3}"/>
                      </a:ext>
                    </a:extLst>
                  </p:cNvPr>
                  <p:cNvSpPr/>
                  <p:nvPr/>
                </p:nvSpPr>
                <p:spPr>
                  <a:xfrm>
                    <a:off x="5907" y="2395"/>
                    <a:ext cx="685" cy="68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</p:grpSp>
            <p:pic>
              <p:nvPicPr>
                <p:cNvPr id="12" name="Picture 35" descr="1">
                  <a:extLst>
                    <a:ext uri="{FF2B5EF4-FFF2-40B4-BE49-F238E27FC236}">
                      <a16:creationId xmlns:a16="http://schemas.microsoft.com/office/drawing/2014/main" id="{FD314E6B-7183-EC94-5283-A2A1630ADE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24" y="2653"/>
                  <a:ext cx="864" cy="86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10" name="Text Box 187">
                <a:extLst>
                  <a:ext uri="{FF2B5EF4-FFF2-40B4-BE49-F238E27FC236}">
                    <a16:creationId xmlns:a16="http://schemas.microsoft.com/office/drawing/2014/main" id="{A5C896EE-F493-BBC2-7A88-69C190FE7DBE}"/>
                  </a:ext>
                </a:extLst>
              </p:cNvPr>
              <p:cNvSpPr txBox="1"/>
              <p:nvPr/>
            </p:nvSpPr>
            <p:spPr>
              <a:xfrm>
                <a:off x="7245" y="3791"/>
                <a:ext cx="577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B</a:t>
                </a:r>
              </a:p>
            </p:txBody>
          </p:sp>
        </p:grp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15DE8C20-020C-AC76-4162-D2E185F165D2}"/>
                </a:ext>
              </a:extLst>
            </p:cNvPr>
            <p:cNvGrpSpPr/>
            <p:nvPr/>
          </p:nvGrpSpPr>
          <p:grpSpPr>
            <a:xfrm>
              <a:off x="5337777" y="3036973"/>
              <a:ext cx="620268" cy="620268"/>
              <a:chOff x="9726" y="2797"/>
              <a:chExt cx="888" cy="888"/>
            </a:xfrm>
          </p:grpSpPr>
          <p:sp>
            <p:nvSpPr>
              <p:cNvPr id="20" name="Oval 2">
                <a:extLst>
                  <a:ext uri="{FF2B5EF4-FFF2-40B4-BE49-F238E27FC236}">
                    <a16:creationId xmlns:a16="http://schemas.microsoft.com/office/drawing/2014/main" id="{ED4904FF-2633-43C7-BFDE-85BFAF43BC83}"/>
                  </a:ext>
                </a:extLst>
              </p:cNvPr>
              <p:cNvSpPr/>
              <p:nvPr/>
            </p:nvSpPr>
            <p:spPr>
              <a:xfrm>
                <a:off x="9726" y="2797"/>
                <a:ext cx="888" cy="888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21" name="Text Box 188">
                <a:extLst>
                  <a:ext uri="{FF2B5EF4-FFF2-40B4-BE49-F238E27FC236}">
                    <a16:creationId xmlns:a16="http://schemas.microsoft.com/office/drawing/2014/main" id="{37F7D013-88A0-87F9-7E61-73DE5A805D29}"/>
                  </a:ext>
                </a:extLst>
              </p:cNvPr>
              <p:cNvSpPr txBox="1"/>
              <p:nvPr/>
            </p:nvSpPr>
            <p:spPr>
              <a:xfrm>
                <a:off x="9888" y="2927"/>
                <a:ext cx="577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C</a:t>
                </a:r>
              </a:p>
            </p:txBody>
          </p:sp>
        </p:grpSp>
        <p:cxnSp>
          <p:nvCxnSpPr>
            <p:cNvPr id="27" name="Straight Connector 37">
              <a:extLst>
                <a:ext uri="{FF2B5EF4-FFF2-40B4-BE49-F238E27FC236}">
                  <a16:creationId xmlns:a16="http://schemas.microsoft.com/office/drawing/2014/main" id="{4F806A93-93F6-1096-B696-F63E7A8ACC3F}"/>
                </a:ext>
              </a:extLst>
            </p:cNvPr>
            <p:cNvCxnSpPr/>
            <p:nvPr/>
          </p:nvCxnSpPr>
          <p:spPr>
            <a:xfrm flipV="1">
              <a:off x="5922422" y="2691216"/>
              <a:ext cx="1057529" cy="514096"/>
            </a:xfrm>
            <a:prstGeom prst="line">
              <a:avLst/>
            </a:prstGeom>
            <a:ln w="31750">
              <a:solidFill>
                <a:srgbClr val="20202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38">
              <a:extLst>
                <a:ext uri="{FF2B5EF4-FFF2-40B4-BE49-F238E27FC236}">
                  <a16:creationId xmlns:a16="http://schemas.microsoft.com/office/drawing/2014/main" id="{CF37E3B1-72A0-AF49-3F2F-F26C2D20358D}"/>
                </a:ext>
              </a:extLst>
            </p:cNvPr>
            <p:cNvGrpSpPr/>
            <p:nvPr/>
          </p:nvGrpSpPr>
          <p:grpSpPr>
            <a:xfrm>
              <a:off x="8860313" y="2274211"/>
              <a:ext cx="620268" cy="620268"/>
              <a:chOff x="9726" y="2797"/>
              <a:chExt cx="888" cy="888"/>
            </a:xfrm>
          </p:grpSpPr>
          <p:sp>
            <p:nvSpPr>
              <p:cNvPr id="30" name="Oval 39">
                <a:extLst>
                  <a:ext uri="{FF2B5EF4-FFF2-40B4-BE49-F238E27FC236}">
                    <a16:creationId xmlns:a16="http://schemas.microsoft.com/office/drawing/2014/main" id="{2E10D479-7AE6-50CD-6319-604DDD987A33}"/>
                  </a:ext>
                </a:extLst>
              </p:cNvPr>
              <p:cNvSpPr/>
              <p:nvPr/>
            </p:nvSpPr>
            <p:spPr>
              <a:xfrm>
                <a:off x="9726" y="2797"/>
                <a:ext cx="888" cy="888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31" name="Text Box 41">
                <a:extLst>
                  <a:ext uri="{FF2B5EF4-FFF2-40B4-BE49-F238E27FC236}">
                    <a16:creationId xmlns:a16="http://schemas.microsoft.com/office/drawing/2014/main" id="{DCCB2A26-6D6C-08C4-F3D5-8143B4B22CA1}"/>
                  </a:ext>
                </a:extLst>
              </p:cNvPr>
              <p:cNvSpPr txBox="1"/>
              <p:nvPr/>
            </p:nvSpPr>
            <p:spPr>
              <a:xfrm>
                <a:off x="9899" y="2927"/>
                <a:ext cx="555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E</a:t>
                </a:r>
              </a:p>
            </p:txBody>
          </p:sp>
        </p:grpSp>
        <p:cxnSp>
          <p:nvCxnSpPr>
            <p:cNvPr id="32" name="Straight Connector 42">
              <a:extLst>
                <a:ext uri="{FF2B5EF4-FFF2-40B4-BE49-F238E27FC236}">
                  <a16:creationId xmlns:a16="http://schemas.microsoft.com/office/drawing/2014/main" id="{06B693B4-5688-364E-898F-4BBB311275AF}"/>
                </a:ext>
              </a:extLst>
            </p:cNvPr>
            <p:cNvCxnSpPr/>
            <p:nvPr/>
          </p:nvCxnSpPr>
          <p:spPr>
            <a:xfrm>
              <a:off x="7702200" y="2584345"/>
              <a:ext cx="1014921" cy="0"/>
            </a:xfrm>
            <a:prstGeom prst="line">
              <a:avLst/>
            </a:prstGeom>
            <a:ln w="31750">
              <a:solidFill>
                <a:srgbClr val="202020"/>
              </a:solidFill>
              <a:prstDash val="sysDot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43">
              <a:extLst>
                <a:ext uri="{FF2B5EF4-FFF2-40B4-BE49-F238E27FC236}">
                  <a16:creationId xmlns:a16="http://schemas.microsoft.com/office/drawing/2014/main" id="{8B8E2B2E-4409-AF4F-D00D-3524C80E552F}"/>
                </a:ext>
              </a:extLst>
            </p:cNvPr>
            <p:cNvGrpSpPr/>
            <p:nvPr/>
          </p:nvGrpSpPr>
          <p:grpSpPr>
            <a:xfrm>
              <a:off x="1669954" y="3037672"/>
              <a:ext cx="620268" cy="620268"/>
              <a:chOff x="9726" y="2797"/>
              <a:chExt cx="888" cy="888"/>
            </a:xfrm>
          </p:grpSpPr>
          <p:sp>
            <p:nvSpPr>
              <p:cNvPr id="41" name="Oval 44">
                <a:extLst>
                  <a:ext uri="{FF2B5EF4-FFF2-40B4-BE49-F238E27FC236}">
                    <a16:creationId xmlns:a16="http://schemas.microsoft.com/office/drawing/2014/main" id="{60820374-4B8B-8739-BB4E-D9F72154A34A}"/>
                  </a:ext>
                </a:extLst>
              </p:cNvPr>
              <p:cNvSpPr/>
              <p:nvPr/>
            </p:nvSpPr>
            <p:spPr>
              <a:xfrm>
                <a:off x="9726" y="2797"/>
                <a:ext cx="888" cy="888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42" name="Text Box 56">
                <a:extLst>
                  <a:ext uri="{FF2B5EF4-FFF2-40B4-BE49-F238E27FC236}">
                    <a16:creationId xmlns:a16="http://schemas.microsoft.com/office/drawing/2014/main" id="{988D33B2-9A9D-9078-5CC0-A2B1EFD426D1}"/>
                  </a:ext>
                </a:extLst>
              </p:cNvPr>
              <p:cNvSpPr txBox="1"/>
              <p:nvPr/>
            </p:nvSpPr>
            <p:spPr>
              <a:xfrm>
                <a:off x="9888" y="2927"/>
                <a:ext cx="577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A</a:t>
                </a:r>
              </a:p>
            </p:txBody>
          </p:sp>
        </p:grpSp>
        <p:grpSp>
          <p:nvGrpSpPr>
            <p:cNvPr id="43" name="Group 76">
              <a:extLst>
                <a:ext uri="{FF2B5EF4-FFF2-40B4-BE49-F238E27FC236}">
                  <a16:creationId xmlns:a16="http://schemas.microsoft.com/office/drawing/2014/main" id="{3FA4DF9D-9DFE-813E-7177-BAD13A5F1F99}"/>
                </a:ext>
              </a:extLst>
            </p:cNvPr>
            <p:cNvGrpSpPr/>
            <p:nvPr/>
          </p:nvGrpSpPr>
          <p:grpSpPr>
            <a:xfrm>
              <a:off x="6938739" y="2273513"/>
              <a:ext cx="826326" cy="854964"/>
              <a:chOff x="7070" y="3661"/>
              <a:chExt cx="1183" cy="1224"/>
            </a:xfrm>
          </p:grpSpPr>
          <p:grpSp>
            <p:nvGrpSpPr>
              <p:cNvPr id="45" name="Group 77">
                <a:extLst>
                  <a:ext uri="{FF2B5EF4-FFF2-40B4-BE49-F238E27FC236}">
                    <a16:creationId xmlns:a16="http://schemas.microsoft.com/office/drawing/2014/main" id="{619160BE-964E-F4A8-D84A-034B02E09542}"/>
                  </a:ext>
                </a:extLst>
              </p:cNvPr>
              <p:cNvGrpSpPr/>
              <p:nvPr/>
            </p:nvGrpSpPr>
            <p:grpSpPr>
              <a:xfrm>
                <a:off x="7070" y="3661"/>
                <a:ext cx="1183" cy="1224"/>
                <a:chOff x="5805" y="2293"/>
                <a:chExt cx="1183" cy="1224"/>
              </a:xfrm>
            </p:grpSpPr>
            <p:grpSp>
              <p:nvGrpSpPr>
                <p:cNvPr id="47" name="Group 78">
                  <a:extLst>
                    <a:ext uri="{FF2B5EF4-FFF2-40B4-BE49-F238E27FC236}">
                      <a16:creationId xmlns:a16="http://schemas.microsoft.com/office/drawing/2014/main" id="{96403F36-889A-0D2A-AEAB-1395D070215A}"/>
                    </a:ext>
                  </a:extLst>
                </p:cNvPr>
                <p:cNvGrpSpPr/>
                <p:nvPr/>
              </p:nvGrpSpPr>
              <p:grpSpPr>
                <a:xfrm>
                  <a:off x="5805" y="2293"/>
                  <a:ext cx="888" cy="888"/>
                  <a:chOff x="5805" y="2293"/>
                  <a:chExt cx="888" cy="888"/>
                </a:xfrm>
              </p:grpSpPr>
              <p:sp>
                <p:nvSpPr>
                  <p:cNvPr id="49" name="Oval 83">
                    <a:extLst>
                      <a:ext uri="{FF2B5EF4-FFF2-40B4-BE49-F238E27FC236}">
                        <a16:creationId xmlns:a16="http://schemas.microsoft.com/office/drawing/2014/main" id="{AC243F19-D926-EC64-0DD1-C686739D9F00}"/>
                      </a:ext>
                    </a:extLst>
                  </p:cNvPr>
                  <p:cNvSpPr/>
                  <p:nvPr/>
                </p:nvSpPr>
                <p:spPr>
                  <a:xfrm>
                    <a:off x="5805" y="2293"/>
                    <a:ext cx="888" cy="888"/>
                  </a:xfrm>
                  <a:prstGeom prst="ellipse">
                    <a:avLst/>
                  </a:prstGeom>
                  <a:solidFill>
                    <a:schemeClr val="bg1"/>
                  </a:solidFill>
                  <a:ln w="44450">
                    <a:solidFill>
                      <a:srgbClr val="20202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  <p:sp>
                <p:nvSpPr>
                  <p:cNvPr id="50" name="Oval 84">
                    <a:extLst>
                      <a:ext uri="{FF2B5EF4-FFF2-40B4-BE49-F238E27FC236}">
                        <a16:creationId xmlns:a16="http://schemas.microsoft.com/office/drawing/2014/main" id="{E1771A90-2661-53C3-DF56-98E4E0750206}"/>
                      </a:ext>
                    </a:extLst>
                  </p:cNvPr>
                  <p:cNvSpPr/>
                  <p:nvPr/>
                </p:nvSpPr>
                <p:spPr>
                  <a:xfrm>
                    <a:off x="5907" y="2395"/>
                    <a:ext cx="685" cy="685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20202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charset="0"/>
                      <a:cs typeface="Times New Roman" panose="02020603050405020304" charset="0"/>
                    </a:endParaRPr>
                  </a:p>
                </p:txBody>
              </p:sp>
            </p:grpSp>
            <p:pic>
              <p:nvPicPr>
                <p:cNvPr id="48" name="Picture 89" descr="1">
                  <a:extLst>
                    <a:ext uri="{FF2B5EF4-FFF2-40B4-BE49-F238E27FC236}">
                      <a16:creationId xmlns:a16="http://schemas.microsoft.com/office/drawing/2014/main" id="{520B6044-632B-3FAB-3BD6-44B1D94042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24" y="2653"/>
                  <a:ext cx="864" cy="86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46" name="Text Box 91">
                <a:extLst>
                  <a:ext uri="{FF2B5EF4-FFF2-40B4-BE49-F238E27FC236}">
                    <a16:creationId xmlns:a16="http://schemas.microsoft.com/office/drawing/2014/main" id="{78849D1A-F066-9329-AC13-9AA0FB73F6E7}"/>
                  </a:ext>
                </a:extLst>
              </p:cNvPr>
              <p:cNvSpPr txBox="1"/>
              <p:nvPr/>
            </p:nvSpPr>
            <p:spPr>
              <a:xfrm>
                <a:off x="7245" y="3791"/>
                <a:ext cx="577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D</a:t>
                </a:r>
              </a:p>
            </p:txBody>
          </p:sp>
        </p:grpSp>
        <p:grpSp>
          <p:nvGrpSpPr>
            <p:cNvPr id="51" name="Group 101">
              <a:extLst>
                <a:ext uri="{FF2B5EF4-FFF2-40B4-BE49-F238E27FC236}">
                  <a16:creationId xmlns:a16="http://schemas.microsoft.com/office/drawing/2014/main" id="{E3C3C535-C1A0-ED88-2CB3-E08C98E08B88}"/>
                </a:ext>
              </a:extLst>
            </p:cNvPr>
            <p:cNvGrpSpPr/>
            <p:nvPr/>
          </p:nvGrpSpPr>
          <p:grpSpPr>
            <a:xfrm>
              <a:off x="6939438" y="3819992"/>
              <a:ext cx="620268" cy="620268"/>
              <a:chOff x="9726" y="2797"/>
              <a:chExt cx="888" cy="888"/>
            </a:xfrm>
          </p:grpSpPr>
          <p:sp>
            <p:nvSpPr>
              <p:cNvPr id="52" name="Oval 102">
                <a:extLst>
                  <a:ext uri="{FF2B5EF4-FFF2-40B4-BE49-F238E27FC236}">
                    <a16:creationId xmlns:a16="http://schemas.microsoft.com/office/drawing/2014/main" id="{E1F040AE-1927-D12A-C0BE-B7F6754EABF0}"/>
                  </a:ext>
                </a:extLst>
              </p:cNvPr>
              <p:cNvSpPr/>
              <p:nvPr/>
            </p:nvSpPr>
            <p:spPr>
              <a:xfrm>
                <a:off x="9726" y="2797"/>
                <a:ext cx="888" cy="888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3" name="Text Box 116">
                <a:extLst>
                  <a:ext uri="{FF2B5EF4-FFF2-40B4-BE49-F238E27FC236}">
                    <a16:creationId xmlns:a16="http://schemas.microsoft.com/office/drawing/2014/main" id="{CE00227B-C164-7550-4F32-906343D07AC5}"/>
                  </a:ext>
                </a:extLst>
              </p:cNvPr>
              <p:cNvSpPr txBox="1"/>
              <p:nvPr/>
            </p:nvSpPr>
            <p:spPr>
              <a:xfrm>
                <a:off x="9910" y="2927"/>
                <a:ext cx="532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F</a:t>
                </a:r>
              </a:p>
            </p:txBody>
          </p:sp>
        </p:grpSp>
        <p:cxnSp>
          <p:nvCxnSpPr>
            <p:cNvPr id="54" name="Straight Connector 163">
              <a:extLst>
                <a:ext uri="{FF2B5EF4-FFF2-40B4-BE49-F238E27FC236}">
                  <a16:creationId xmlns:a16="http://schemas.microsoft.com/office/drawing/2014/main" id="{E2F2313B-CB91-0244-AC92-BF0F56F78905}"/>
                </a:ext>
              </a:extLst>
            </p:cNvPr>
            <p:cNvCxnSpPr/>
            <p:nvPr/>
          </p:nvCxnSpPr>
          <p:spPr>
            <a:xfrm>
              <a:off x="5867240" y="3566436"/>
              <a:ext cx="1071499" cy="521081"/>
            </a:xfrm>
            <a:prstGeom prst="line">
              <a:avLst/>
            </a:prstGeom>
            <a:ln w="31750">
              <a:solidFill>
                <a:srgbClr val="202020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164">
              <a:extLst>
                <a:ext uri="{FF2B5EF4-FFF2-40B4-BE49-F238E27FC236}">
                  <a16:creationId xmlns:a16="http://schemas.microsoft.com/office/drawing/2014/main" id="{3D3552AB-5EA4-BFEF-112B-7699288C5E79}"/>
                </a:ext>
              </a:extLst>
            </p:cNvPr>
            <p:cNvGrpSpPr/>
            <p:nvPr/>
          </p:nvGrpSpPr>
          <p:grpSpPr>
            <a:xfrm>
              <a:off x="8864504" y="3819992"/>
              <a:ext cx="620268" cy="620268"/>
              <a:chOff x="9726" y="2797"/>
              <a:chExt cx="888" cy="888"/>
            </a:xfrm>
          </p:grpSpPr>
          <p:sp>
            <p:nvSpPr>
              <p:cNvPr id="56" name="Oval 165">
                <a:extLst>
                  <a:ext uri="{FF2B5EF4-FFF2-40B4-BE49-F238E27FC236}">
                    <a16:creationId xmlns:a16="http://schemas.microsoft.com/office/drawing/2014/main" id="{33FCF428-3DD8-406B-11C0-51FA618637F5}"/>
                  </a:ext>
                </a:extLst>
              </p:cNvPr>
              <p:cNvSpPr/>
              <p:nvPr/>
            </p:nvSpPr>
            <p:spPr>
              <a:xfrm>
                <a:off x="9726" y="2797"/>
                <a:ext cx="888" cy="888"/>
              </a:xfrm>
              <a:prstGeom prst="ellipse">
                <a:avLst/>
              </a:prstGeom>
              <a:solidFill>
                <a:schemeClr val="bg1"/>
              </a:solidFill>
              <a:ln w="44450">
                <a:solidFill>
                  <a:srgbClr val="2020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sp>
            <p:nvSpPr>
              <p:cNvPr id="57" name="Text Box 176">
                <a:extLst>
                  <a:ext uri="{FF2B5EF4-FFF2-40B4-BE49-F238E27FC236}">
                    <a16:creationId xmlns:a16="http://schemas.microsoft.com/office/drawing/2014/main" id="{9CECCB9F-915E-8830-3BAA-DEAB18E452AE}"/>
                  </a:ext>
                </a:extLst>
              </p:cNvPr>
              <p:cNvSpPr txBox="1"/>
              <p:nvPr/>
            </p:nvSpPr>
            <p:spPr>
              <a:xfrm>
                <a:off x="9877" y="2927"/>
                <a:ext cx="599" cy="6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x-none" altLang="en-US" sz="2000" b="1">
                    <a:latin typeface="Times New Roman" panose="02020603050405020304" charset="0"/>
                    <a:cs typeface="Times New Roman" panose="02020603050405020304" charset="0"/>
                  </a:rPr>
                  <a:t>G</a:t>
                </a:r>
              </a:p>
            </p:txBody>
          </p:sp>
        </p:grpSp>
        <p:cxnSp>
          <p:nvCxnSpPr>
            <p:cNvPr id="58" name="Straight Connector 201">
              <a:extLst>
                <a:ext uri="{FF2B5EF4-FFF2-40B4-BE49-F238E27FC236}">
                  <a16:creationId xmlns:a16="http://schemas.microsoft.com/office/drawing/2014/main" id="{6D84629F-D666-6A34-19A6-D1AA0AAB4B3D}"/>
                </a:ext>
              </a:extLst>
            </p:cNvPr>
            <p:cNvCxnSpPr/>
            <p:nvPr/>
          </p:nvCxnSpPr>
          <p:spPr>
            <a:xfrm>
              <a:off x="2489294" y="3347107"/>
              <a:ext cx="1014921" cy="0"/>
            </a:xfrm>
            <a:prstGeom prst="line">
              <a:avLst/>
            </a:prstGeom>
            <a:ln w="31750">
              <a:solidFill>
                <a:srgbClr val="202020"/>
              </a:solidFill>
              <a:prstDash val="sysDot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27">
              <a:extLst>
                <a:ext uri="{FF2B5EF4-FFF2-40B4-BE49-F238E27FC236}">
                  <a16:creationId xmlns:a16="http://schemas.microsoft.com/office/drawing/2014/main" id="{3A799AE7-D031-F631-B177-10BFA56D9BC6}"/>
                </a:ext>
              </a:extLst>
            </p:cNvPr>
            <p:cNvCxnSpPr/>
            <p:nvPr/>
          </p:nvCxnSpPr>
          <p:spPr>
            <a:xfrm>
              <a:off x="7697310" y="4130126"/>
              <a:ext cx="1014921" cy="0"/>
            </a:xfrm>
            <a:prstGeom prst="line">
              <a:avLst/>
            </a:prstGeom>
            <a:ln w="31750">
              <a:solidFill>
                <a:srgbClr val="202020"/>
              </a:solidFill>
              <a:prstDash val="sysDot"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28" descr="3">
              <a:extLst>
                <a:ext uri="{FF2B5EF4-FFF2-40B4-BE49-F238E27FC236}">
                  <a16:creationId xmlns:a16="http://schemas.microsoft.com/office/drawing/2014/main" id="{786902E1-C590-E457-D155-DC66DAC42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0624" y="4130126"/>
              <a:ext cx="319913" cy="3199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1" name="Text Box 229">
              <a:extLst>
                <a:ext uri="{FF2B5EF4-FFF2-40B4-BE49-F238E27FC236}">
                  <a16:creationId xmlns:a16="http://schemas.microsoft.com/office/drawing/2014/main" id="{CB31659E-8C0C-3E8F-B5C8-0CB508EFDD70}"/>
                </a:ext>
              </a:extLst>
            </p:cNvPr>
            <p:cNvSpPr txBox="1"/>
            <p:nvPr/>
          </p:nvSpPr>
          <p:spPr>
            <a:xfrm>
              <a:off x="3683380" y="2691216"/>
              <a:ext cx="685229" cy="37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>
                  <a:latin typeface="Times New Roman" panose="02020603050405020304" charset="0"/>
                  <a:cs typeface="Times New Roman" panose="02020603050405020304" charset="0"/>
                </a:rPr>
                <a:t>ROV</a:t>
              </a:r>
            </a:p>
          </p:txBody>
        </p:sp>
        <p:sp>
          <p:nvSpPr>
            <p:cNvPr id="62" name="Text Box 230">
              <a:extLst>
                <a:ext uri="{FF2B5EF4-FFF2-40B4-BE49-F238E27FC236}">
                  <a16:creationId xmlns:a16="http://schemas.microsoft.com/office/drawing/2014/main" id="{63A50703-DFBF-0631-4220-FCB4B09F2E26}"/>
                </a:ext>
              </a:extLst>
            </p:cNvPr>
            <p:cNvSpPr txBox="1"/>
            <p:nvPr/>
          </p:nvSpPr>
          <p:spPr>
            <a:xfrm>
              <a:off x="6919531" y="1935439"/>
              <a:ext cx="685229" cy="37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i="1">
                  <a:latin typeface="Times New Roman" panose="02020603050405020304" charset="0"/>
                  <a:cs typeface="Times New Roman" panose="02020603050405020304" charset="0"/>
                </a:rPr>
                <a:t>ROV</a:t>
              </a:r>
            </a:p>
          </p:txBody>
        </p:sp>
        <p:sp>
          <p:nvSpPr>
            <p:cNvPr id="63" name="Text Box 231">
              <a:extLst>
                <a:ext uri="{FF2B5EF4-FFF2-40B4-BE49-F238E27FC236}">
                  <a16:creationId xmlns:a16="http://schemas.microsoft.com/office/drawing/2014/main" id="{05A046CE-3490-AF24-E9AB-E1DF44D090EF}"/>
                </a:ext>
              </a:extLst>
            </p:cNvPr>
            <p:cNvSpPr txBox="1"/>
            <p:nvPr/>
          </p:nvSpPr>
          <p:spPr>
            <a:xfrm>
              <a:off x="9624473" y="3910797"/>
              <a:ext cx="1109218" cy="405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i="1">
                  <a:latin typeface="Times New Roman" panose="02020603050405020304" charset="0"/>
                  <a:cs typeface="Times New Roman" panose="02020603050405020304" charset="0"/>
                </a:rPr>
                <a:t>Hijacker</a:t>
              </a:r>
            </a:p>
          </p:txBody>
        </p:sp>
        <p:sp>
          <p:nvSpPr>
            <p:cNvPr id="128" name="Text Box 232">
              <a:extLst>
                <a:ext uri="{FF2B5EF4-FFF2-40B4-BE49-F238E27FC236}">
                  <a16:creationId xmlns:a16="http://schemas.microsoft.com/office/drawing/2014/main" id="{C1C7BCEE-DE9A-2B77-BA10-0FD9A90ADD55}"/>
                </a:ext>
              </a:extLst>
            </p:cNvPr>
            <p:cNvSpPr txBox="1"/>
            <p:nvPr/>
          </p:nvSpPr>
          <p:spPr>
            <a:xfrm>
              <a:off x="9624473" y="2399243"/>
              <a:ext cx="861949" cy="405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i="1">
                  <a:latin typeface="Times New Roman" panose="02020603050405020304" charset="0"/>
                  <a:cs typeface="Times New Roman" panose="02020603050405020304" charset="0"/>
                </a:rPr>
                <a:t>Target</a:t>
              </a:r>
            </a:p>
          </p:txBody>
        </p:sp>
        <p:pic>
          <p:nvPicPr>
            <p:cNvPr id="129" name="Picture 234" descr="5">
              <a:extLst>
                <a:ext uri="{FF2B5EF4-FFF2-40B4-BE49-F238E27FC236}">
                  <a16:creationId xmlns:a16="http://schemas.microsoft.com/office/drawing/2014/main" id="{5353678F-950B-00A8-82D7-6DEA00564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3126" y="2641622"/>
              <a:ext cx="326898" cy="3268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0" name="Right Arrow 252">
              <a:extLst>
                <a:ext uri="{FF2B5EF4-FFF2-40B4-BE49-F238E27FC236}">
                  <a16:creationId xmlns:a16="http://schemas.microsoft.com/office/drawing/2014/main" id="{3F207A24-3457-612C-510F-18816EC087B8}"/>
                </a:ext>
              </a:extLst>
            </p:cNvPr>
            <p:cNvSpPr/>
            <p:nvPr/>
          </p:nvSpPr>
          <p:spPr>
            <a:xfrm rot="10800000">
              <a:off x="8423052" y="2511003"/>
              <a:ext cx="294069" cy="314325"/>
            </a:xfrm>
            <a:prstGeom prst="rightArrow">
              <a:avLst/>
            </a:prstGeom>
            <a:solidFill>
              <a:schemeClr val="bg1"/>
            </a:solidFill>
            <a:ln w="38100" cmpd="sng">
              <a:solidFill>
                <a:srgbClr val="20202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1" name="Right Arrow 254">
              <a:extLst>
                <a:ext uri="{FF2B5EF4-FFF2-40B4-BE49-F238E27FC236}">
                  <a16:creationId xmlns:a16="http://schemas.microsoft.com/office/drawing/2014/main" id="{5D42869F-C996-D71E-C3DB-9757DB4E155C}"/>
                </a:ext>
              </a:extLst>
            </p:cNvPr>
            <p:cNvSpPr/>
            <p:nvPr/>
          </p:nvSpPr>
          <p:spPr>
            <a:xfrm rot="9420000">
              <a:off x="6583901" y="2550119"/>
              <a:ext cx="294069" cy="314325"/>
            </a:xfrm>
            <a:prstGeom prst="rightArrow">
              <a:avLst/>
            </a:prstGeom>
            <a:solidFill>
              <a:schemeClr val="bg1"/>
            </a:solidFill>
            <a:ln w="38100" cmpd="sng">
              <a:solidFill>
                <a:srgbClr val="20202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2" name="Right Arrow 259">
              <a:extLst>
                <a:ext uri="{FF2B5EF4-FFF2-40B4-BE49-F238E27FC236}">
                  <a16:creationId xmlns:a16="http://schemas.microsoft.com/office/drawing/2014/main" id="{40CC9CC9-23F5-1791-7F4E-952BD8E92512}"/>
                </a:ext>
              </a:extLst>
            </p:cNvPr>
            <p:cNvSpPr/>
            <p:nvPr/>
          </p:nvSpPr>
          <p:spPr>
            <a:xfrm rot="10800000">
              <a:off x="4975256" y="3182960"/>
              <a:ext cx="294069" cy="314325"/>
            </a:xfrm>
            <a:prstGeom prst="rightArrow">
              <a:avLst/>
            </a:prstGeom>
            <a:solidFill>
              <a:schemeClr val="bg1"/>
            </a:solidFill>
            <a:ln w="38100" cmpd="sng">
              <a:solidFill>
                <a:srgbClr val="20202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5" name="Right Arrow 261">
              <a:extLst>
                <a:ext uri="{FF2B5EF4-FFF2-40B4-BE49-F238E27FC236}">
                  <a16:creationId xmlns:a16="http://schemas.microsoft.com/office/drawing/2014/main" id="{1F44BD09-FE2E-3279-BD73-8EE71769A639}"/>
                </a:ext>
              </a:extLst>
            </p:cNvPr>
            <p:cNvSpPr/>
            <p:nvPr/>
          </p:nvSpPr>
          <p:spPr>
            <a:xfrm rot="10800000">
              <a:off x="3296760" y="3272368"/>
              <a:ext cx="294069" cy="314325"/>
            </a:xfrm>
            <a:prstGeom prst="rightArrow">
              <a:avLst/>
            </a:prstGeom>
            <a:solidFill>
              <a:schemeClr val="bg1"/>
            </a:solidFill>
            <a:ln w="38100" cmpd="sng">
              <a:solidFill>
                <a:srgbClr val="20202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7" name="Right Arrow 251">
              <a:extLst>
                <a:ext uri="{FF2B5EF4-FFF2-40B4-BE49-F238E27FC236}">
                  <a16:creationId xmlns:a16="http://schemas.microsoft.com/office/drawing/2014/main" id="{68F63155-9376-E75B-2578-C7F7DA3C1125}"/>
                </a:ext>
              </a:extLst>
            </p:cNvPr>
            <p:cNvSpPr/>
            <p:nvPr/>
          </p:nvSpPr>
          <p:spPr>
            <a:xfrm rot="10800000">
              <a:off x="8423052" y="3907304"/>
              <a:ext cx="294069" cy="314325"/>
            </a:xfrm>
            <a:prstGeom prst="rightArrow">
              <a:avLst/>
            </a:prstGeom>
            <a:pattFill prst="wdUpDiag">
              <a:fgClr>
                <a:schemeClr val="bg1"/>
              </a:fgClr>
              <a:bgClr>
                <a:srgbClr val="202020"/>
              </a:bgClr>
            </a:pattFill>
            <a:ln w="38100" cmpd="sng">
              <a:solidFill>
                <a:srgbClr val="20202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8" name="Right Arrow 253">
              <a:extLst>
                <a:ext uri="{FF2B5EF4-FFF2-40B4-BE49-F238E27FC236}">
                  <a16:creationId xmlns:a16="http://schemas.microsoft.com/office/drawing/2014/main" id="{94602EC8-2A95-3BEB-9941-F070FB060531}"/>
                </a:ext>
              </a:extLst>
            </p:cNvPr>
            <p:cNvSpPr/>
            <p:nvPr/>
          </p:nvSpPr>
          <p:spPr>
            <a:xfrm rot="12240000">
              <a:off x="6611143" y="3764112"/>
              <a:ext cx="294069" cy="314325"/>
            </a:xfrm>
            <a:prstGeom prst="rightArrow">
              <a:avLst/>
            </a:prstGeom>
            <a:pattFill prst="wdUpDiag">
              <a:fgClr>
                <a:schemeClr val="bg1"/>
              </a:fgClr>
              <a:bgClr>
                <a:srgbClr val="202020"/>
              </a:bgClr>
            </a:pattFill>
            <a:ln w="38100" cmpd="sng">
              <a:solidFill>
                <a:srgbClr val="20202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9" name="Right Arrow 255">
              <a:extLst>
                <a:ext uri="{FF2B5EF4-FFF2-40B4-BE49-F238E27FC236}">
                  <a16:creationId xmlns:a16="http://schemas.microsoft.com/office/drawing/2014/main" id="{EC870820-E733-3F01-FA98-42B9267349E0}"/>
                </a:ext>
              </a:extLst>
            </p:cNvPr>
            <p:cNvSpPr/>
            <p:nvPr/>
          </p:nvSpPr>
          <p:spPr>
            <a:xfrm rot="20220000">
              <a:off x="6007639" y="3013224"/>
              <a:ext cx="294069" cy="314325"/>
            </a:xfrm>
            <a:prstGeom prst="rightArrow">
              <a:avLst/>
            </a:prstGeom>
            <a:pattFill prst="wdUpDiag">
              <a:fgClr>
                <a:schemeClr val="bg1"/>
              </a:fgClr>
              <a:bgClr>
                <a:srgbClr val="202020"/>
              </a:bgClr>
            </a:pattFill>
            <a:ln w="38100" cmpd="sng">
              <a:solidFill>
                <a:srgbClr val="20202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0" name="Right Arrow 256">
              <a:extLst>
                <a:ext uri="{FF2B5EF4-FFF2-40B4-BE49-F238E27FC236}">
                  <a16:creationId xmlns:a16="http://schemas.microsoft.com/office/drawing/2014/main" id="{E3F12758-012C-DAE2-A1AE-6DC97F1766CC}"/>
                </a:ext>
              </a:extLst>
            </p:cNvPr>
            <p:cNvSpPr/>
            <p:nvPr/>
          </p:nvSpPr>
          <p:spPr>
            <a:xfrm rot="1560000">
              <a:off x="5931502" y="3592979"/>
              <a:ext cx="294069" cy="314325"/>
            </a:xfrm>
            <a:prstGeom prst="rightArrow">
              <a:avLst/>
            </a:prstGeom>
            <a:solidFill>
              <a:schemeClr val="bg1"/>
            </a:solidFill>
            <a:ln w="38100" cmpd="sng">
              <a:solidFill>
                <a:srgbClr val="20202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1" name="Right Arrow 258">
              <a:extLst>
                <a:ext uri="{FF2B5EF4-FFF2-40B4-BE49-F238E27FC236}">
                  <a16:creationId xmlns:a16="http://schemas.microsoft.com/office/drawing/2014/main" id="{5821597C-034E-4A8E-D7FE-CD978C68DCB9}"/>
                </a:ext>
              </a:extLst>
            </p:cNvPr>
            <p:cNvSpPr/>
            <p:nvPr/>
          </p:nvSpPr>
          <p:spPr>
            <a:xfrm rot="10800000">
              <a:off x="4880958" y="3120095"/>
              <a:ext cx="294069" cy="314325"/>
            </a:xfrm>
            <a:prstGeom prst="rightArrow">
              <a:avLst/>
            </a:prstGeom>
            <a:pattFill prst="wdUpDiag">
              <a:fgClr>
                <a:schemeClr val="bg1"/>
              </a:fgClr>
              <a:bgClr>
                <a:srgbClr val="202020"/>
              </a:bgClr>
            </a:pattFill>
            <a:ln w="38100" cmpd="sng">
              <a:solidFill>
                <a:srgbClr val="20202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2" name="Right Arrow 260">
              <a:extLst>
                <a:ext uri="{FF2B5EF4-FFF2-40B4-BE49-F238E27FC236}">
                  <a16:creationId xmlns:a16="http://schemas.microsoft.com/office/drawing/2014/main" id="{C4813A1D-6471-FE6D-6199-AEA70677FB9C}"/>
                </a:ext>
              </a:extLst>
            </p:cNvPr>
            <p:cNvSpPr/>
            <p:nvPr/>
          </p:nvSpPr>
          <p:spPr>
            <a:xfrm>
              <a:off x="7612792" y="4042813"/>
              <a:ext cx="294069" cy="314325"/>
            </a:xfrm>
            <a:prstGeom prst="rightArrow">
              <a:avLst/>
            </a:prstGeom>
            <a:solidFill>
              <a:schemeClr val="bg1"/>
            </a:solidFill>
            <a:ln w="38100" cmpd="sng">
              <a:solidFill>
                <a:srgbClr val="20202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8CF98484-2FAA-AE66-535B-4153072939DA}"/>
                </a:ext>
              </a:extLst>
            </p:cNvPr>
            <p:cNvSpPr/>
            <p:nvPr/>
          </p:nvSpPr>
          <p:spPr>
            <a:xfrm>
              <a:off x="2188939" y="3723599"/>
              <a:ext cx="3193542" cy="217932"/>
            </a:xfrm>
            <a:custGeom>
              <a:avLst/>
              <a:gdLst>
                <a:gd name="connisteX0" fmla="*/ 0 w 2903220"/>
                <a:gd name="connsiteY0" fmla="*/ 0 h 198120"/>
                <a:gd name="connisteX1" fmla="*/ 1577340 w 2903220"/>
                <a:gd name="connsiteY1" fmla="*/ 198120 h 198120"/>
                <a:gd name="connisteX2" fmla="*/ 2903220 w 2903220"/>
                <a:gd name="connsiteY2" fmla="*/ 0 h 1981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2903220" h="198120">
                  <a:moveTo>
                    <a:pt x="0" y="0"/>
                  </a:moveTo>
                  <a:cubicBezTo>
                    <a:pt x="288925" y="43815"/>
                    <a:pt x="996950" y="198120"/>
                    <a:pt x="1577340" y="198120"/>
                  </a:cubicBezTo>
                  <a:cubicBezTo>
                    <a:pt x="2157730" y="198120"/>
                    <a:pt x="2669540" y="43815"/>
                    <a:pt x="2903220" y="0"/>
                  </a:cubicBezTo>
                </a:path>
              </a:pathLst>
            </a:custGeom>
            <a:noFill/>
            <a:ln w="63500">
              <a:solidFill>
                <a:schemeClr val="accent6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4" name="Text Box 12">
              <a:extLst>
                <a:ext uri="{FF2B5EF4-FFF2-40B4-BE49-F238E27FC236}">
                  <a16:creationId xmlns:a16="http://schemas.microsoft.com/office/drawing/2014/main" id="{E721A436-C80E-AB0D-4A9C-7876B249023E}"/>
                </a:ext>
              </a:extLst>
            </p:cNvPr>
            <p:cNvSpPr txBox="1"/>
            <p:nvPr/>
          </p:nvSpPr>
          <p:spPr>
            <a:xfrm>
              <a:off x="2410365" y="4002999"/>
              <a:ext cx="2706688" cy="641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altLang="en-US" sz="16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Actual traffic propagation</a:t>
              </a:r>
            </a:p>
            <a:p>
              <a:pPr algn="ctr"/>
              <a:r>
                <a:rPr lang="x-none" altLang="en-US" sz="16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(as expected)</a:t>
              </a:r>
            </a:p>
          </p:txBody>
        </p:sp>
        <p:sp>
          <p:nvSpPr>
            <p:cNvPr id="145" name="Freeform 13">
              <a:extLst>
                <a:ext uri="{FF2B5EF4-FFF2-40B4-BE49-F238E27FC236}">
                  <a16:creationId xmlns:a16="http://schemas.microsoft.com/office/drawing/2014/main" id="{3113C134-081C-339C-C807-0845EE989DAF}"/>
                </a:ext>
              </a:extLst>
            </p:cNvPr>
            <p:cNvSpPr/>
            <p:nvPr/>
          </p:nvSpPr>
          <p:spPr>
            <a:xfrm>
              <a:off x="5684233" y="3815801"/>
              <a:ext cx="3369564" cy="877316"/>
            </a:xfrm>
            <a:custGeom>
              <a:avLst/>
              <a:gdLst>
                <a:gd name="connisteX0" fmla="*/ 0 w 3063240"/>
                <a:gd name="connsiteY0" fmla="*/ 0 h 797264"/>
                <a:gd name="connisteX1" fmla="*/ 1310640 w 3063240"/>
                <a:gd name="connsiteY1" fmla="*/ 746760 h 797264"/>
                <a:gd name="connisteX2" fmla="*/ 3063240 w 3063240"/>
                <a:gd name="connsiteY2" fmla="*/ 685800 h 797264"/>
                <a:gd name="connisteX3" fmla="*/ 3063240 w 3063240"/>
                <a:gd name="connsiteY3" fmla="*/ 678180 h 797264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3063240" h="797264">
                  <a:moveTo>
                    <a:pt x="0" y="0"/>
                  </a:moveTo>
                  <a:cubicBezTo>
                    <a:pt x="227330" y="150495"/>
                    <a:pt x="697865" y="609600"/>
                    <a:pt x="1310640" y="746760"/>
                  </a:cubicBezTo>
                  <a:cubicBezTo>
                    <a:pt x="1923415" y="883920"/>
                    <a:pt x="2712720" y="699770"/>
                    <a:pt x="3063240" y="685800"/>
                  </a:cubicBezTo>
                </a:path>
              </a:pathLst>
            </a:custGeom>
            <a:noFill/>
            <a:ln w="63500">
              <a:solidFill>
                <a:srgbClr val="C0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46" name="Text Box 14">
              <a:extLst>
                <a:ext uri="{FF2B5EF4-FFF2-40B4-BE49-F238E27FC236}">
                  <a16:creationId xmlns:a16="http://schemas.microsoft.com/office/drawing/2014/main" id="{F4044A3D-4B34-090F-9459-998EDEBA9A2E}"/>
                </a:ext>
              </a:extLst>
            </p:cNvPr>
            <p:cNvSpPr txBox="1"/>
            <p:nvPr/>
          </p:nvSpPr>
          <p:spPr>
            <a:xfrm>
              <a:off x="5786914" y="4718263"/>
              <a:ext cx="3732086" cy="3709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altLang="en-US" sz="1600" b="1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Actual traffic propagation (hijacked)</a:t>
              </a:r>
            </a:p>
          </p:txBody>
        </p:sp>
        <p:sp>
          <p:nvSpPr>
            <p:cNvPr id="147" name="Text Box 15">
              <a:extLst>
                <a:ext uri="{FF2B5EF4-FFF2-40B4-BE49-F238E27FC236}">
                  <a16:creationId xmlns:a16="http://schemas.microsoft.com/office/drawing/2014/main" id="{92452448-6E2D-C0C6-7769-F170FB23AB42}"/>
                </a:ext>
              </a:extLst>
            </p:cNvPr>
            <p:cNvSpPr txBox="1"/>
            <p:nvPr/>
          </p:nvSpPr>
          <p:spPr>
            <a:xfrm>
              <a:off x="4584097" y="2395052"/>
              <a:ext cx="2126933" cy="641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altLang="en-US" sz="1600" b="1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AS C diverts traffic </a:t>
              </a:r>
            </a:p>
            <a:p>
              <a:pPr algn="ctr"/>
              <a:r>
                <a:rPr lang="x-none" altLang="en-US" sz="1600" b="1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to the hijacker</a:t>
              </a:r>
            </a:p>
          </p:txBody>
        </p: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831C43A7-3632-8BF6-28C9-5EA771B665D4}"/>
              </a:ext>
            </a:extLst>
          </p:cNvPr>
          <p:cNvSpPr txBox="1"/>
          <p:nvPr/>
        </p:nvSpPr>
        <p:spPr>
          <a:xfrm>
            <a:off x="929983" y="5520609"/>
            <a:ext cx="11208396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AS C, however, is not protected by ROV, and diverts traffic to the hijacker, as long as it accepts the prefix (either the target prefix or a subprefix of it) announced by the hijacker.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n-ea"/>
              </a:rPr>
              <a:t>AS A falls victim to hijacking unknowingly. </a:t>
            </a:r>
          </a:p>
        </p:txBody>
      </p:sp>
    </p:spTree>
    <p:extLst>
      <p:ext uri="{BB962C8B-B14F-4D97-AF65-F5344CB8AC3E}">
        <p14:creationId xmlns:p14="http://schemas.microsoft.com/office/powerpoint/2010/main" val="212905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B79D2-7DE9-7109-26A6-0A81667E7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3A69D484-337F-5E9B-8A74-39E3D1DA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0647"/>
            <a:ext cx="10783020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  <a:cs typeface="Verdana" panose="020B0604030504040204" pitchFamily="34" charset="0"/>
              </a:rPr>
              <a:t>Stealthy Hijacking: An Unexpected Consequence</a:t>
            </a:r>
            <a:endParaRPr lang="zh-CN" altLang="en-US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灯片编号占位符 7">
            <a:extLst>
              <a:ext uri="{FF2B5EF4-FFF2-40B4-BE49-F238E27FC236}">
                <a16:creationId xmlns:a16="http://schemas.microsoft.com/office/drawing/2014/main" id="{D6F8FF73-94FC-6A73-D745-99C15352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195" name="文本框 194">
            <a:extLst>
              <a:ext uri="{FF2B5EF4-FFF2-40B4-BE49-F238E27FC236}">
                <a16:creationId xmlns:a16="http://schemas.microsoft.com/office/drawing/2014/main" id="{2920F0AE-4678-F9D8-6F8E-89366E4413C1}"/>
              </a:ext>
            </a:extLst>
          </p:cNvPr>
          <p:cNvSpPr txBox="1"/>
          <p:nvPr/>
        </p:nvSpPr>
        <p:spPr>
          <a:xfrm>
            <a:off x="463899" y="5853278"/>
            <a:ext cx="11264202" cy="4616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</a:rPr>
              <a:t>BGP hijacking that is invisible from the victim on the control plane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s 268">
            <a:extLst>
              <a:ext uri="{FF2B5EF4-FFF2-40B4-BE49-F238E27FC236}">
                <a16:creationId xmlns:a16="http://schemas.microsoft.com/office/drawing/2014/main" id="{C4879154-9245-1B67-74B3-7DA46CBD795A}"/>
              </a:ext>
            </a:extLst>
          </p:cNvPr>
          <p:cNvSpPr/>
          <p:nvPr/>
        </p:nvSpPr>
        <p:spPr>
          <a:xfrm>
            <a:off x="6731285" y="1502369"/>
            <a:ext cx="3964686" cy="1681290"/>
          </a:xfrm>
          <a:prstGeom prst="rect">
            <a:avLst/>
          </a:prstGeom>
          <a:noFill/>
          <a:ln w="19050">
            <a:solidFill>
              <a:srgbClr val="3232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Freeform 267">
            <a:extLst>
              <a:ext uri="{FF2B5EF4-FFF2-40B4-BE49-F238E27FC236}">
                <a16:creationId xmlns:a16="http://schemas.microsoft.com/office/drawing/2014/main" id="{7620EC46-B0D9-B878-830E-498037DF1B88}"/>
              </a:ext>
            </a:extLst>
          </p:cNvPr>
          <p:cNvSpPr/>
          <p:nvPr/>
        </p:nvSpPr>
        <p:spPr>
          <a:xfrm>
            <a:off x="4968271" y="2449535"/>
            <a:ext cx="5735384" cy="2556510"/>
          </a:xfrm>
          <a:custGeom>
            <a:avLst/>
            <a:gdLst>
              <a:gd name="connsiteX0" fmla="*/ 0 w 8211"/>
              <a:gd name="connsiteY0" fmla="*/ 0 h 3660"/>
              <a:gd name="connsiteX1" fmla="*/ 2152 w 8211"/>
              <a:gd name="connsiteY1" fmla="*/ 0 h 3660"/>
              <a:gd name="connsiteX2" fmla="*/ 2141 w 8211"/>
              <a:gd name="connsiteY2" fmla="*/ 1325 h 3660"/>
              <a:gd name="connsiteX3" fmla="*/ 8211 w 8211"/>
              <a:gd name="connsiteY3" fmla="*/ 1356 h 3660"/>
              <a:gd name="connsiteX4" fmla="*/ 8201 w 8211"/>
              <a:gd name="connsiteY4" fmla="*/ 3660 h 3660"/>
              <a:gd name="connsiteX5" fmla="*/ 10 w 8211"/>
              <a:gd name="connsiteY5" fmla="*/ 3660 h 3660"/>
              <a:gd name="connsiteX6" fmla="*/ 0 w 8211"/>
              <a:gd name="connsiteY6" fmla="*/ 0 h 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1" h="3660">
                <a:moveTo>
                  <a:pt x="0" y="0"/>
                </a:moveTo>
                <a:lnTo>
                  <a:pt x="2152" y="0"/>
                </a:lnTo>
                <a:lnTo>
                  <a:pt x="2141" y="1325"/>
                </a:lnTo>
                <a:lnTo>
                  <a:pt x="8211" y="1356"/>
                </a:lnTo>
                <a:lnTo>
                  <a:pt x="8201" y="3660"/>
                </a:lnTo>
                <a:lnTo>
                  <a:pt x="10" y="366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3232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Rectangles 266">
            <a:extLst>
              <a:ext uri="{FF2B5EF4-FFF2-40B4-BE49-F238E27FC236}">
                <a16:creationId xmlns:a16="http://schemas.microsoft.com/office/drawing/2014/main" id="{A008AEDE-2333-5E7D-C570-CA7C53A9B0BA}"/>
              </a:ext>
            </a:extLst>
          </p:cNvPr>
          <p:cNvSpPr/>
          <p:nvPr/>
        </p:nvSpPr>
        <p:spPr>
          <a:xfrm>
            <a:off x="1458308" y="2449535"/>
            <a:ext cx="3110421" cy="2556510"/>
          </a:xfrm>
          <a:prstGeom prst="rect">
            <a:avLst/>
          </a:prstGeom>
          <a:noFill/>
          <a:ln w="19050">
            <a:solidFill>
              <a:srgbClr val="32323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4" name="Straight Connector 5">
            <a:extLst>
              <a:ext uri="{FF2B5EF4-FFF2-40B4-BE49-F238E27FC236}">
                <a16:creationId xmlns:a16="http://schemas.microsoft.com/office/drawing/2014/main" id="{9EE82BFA-0AF5-43C9-B67F-1E72B7C80407}"/>
              </a:ext>
            </a:extLst>
          </p:cNvPr>
          <p:cNvCxnSpPr/>
          <p:nvPr/>
        </p:nvCxnSpPr>
        <p:spPr>
          <a:xfrm>
            <a:off x="4322857" y="3347107"/>
            <a:ext cx="1014921" cy="0"/>
          </a:xfrm>
          <a:prstGeom prst="line">
            <a:avLst/>
          </a:prstGeom>
          <a:ln w="31750">
            <a:solidFill>
              <a:srgbClr val="20202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75">
            <a:extLst>
              <a:ext uri="{FF2B5EF4-FFF2-40B4-BE49-F238E27FC236}">
                <a16:creationId xmlns:a16="http://schemas.microsoft.com/office/drawing/2014/main" id="{5AC21D13-968E-F53E-6CB1-7277313AB903}"/>
              </a:ext>
            </a:extLst>
          </p:cNvPr>
          <p:cNvGrpSpPr/>
          <p:nvPr/>
        </p:nvGrpSpPr>
        <p:grpSpPr>
          <a:xfrm>
            <a:off x="3702589" y="3036973"/>
            <a:ext cx="826326" cy="854964"/>
            <a:chOff x="7070" y="3661"/>
            <a:chExt cx="1183" cy="1224"/>
          </a:xfrm>
        </p:grpSpPr>
        <p:grpSp>
          <p:nvGrpSpPr>
            <p:cNvPr id="26" name="Group 40">
              <a:extLst>
                <a:ext uri="{FF2B5EF4-FFF2-40B4-BE49-F238E27FC236}">
                  <a16:creationId xmlns:a16="http://schemas.microsoft.com/office/drawing/2014/main" id="{14EFD636-B3A1-F4A6-C129-13A538CC6B95}"/>
                </a:ext>
              </a:extLst>
            </p:cNvPr>
            <p:cNvGrpSpPr/>
            <p:nvPr/>
          </p:nvGrpSpPr>
          <p:grpSpPr>
            <a:xfrm>
              <a:off x="7070" y="3661"/>
              <a:ext cx="1183" cy="1224"/>
              <a:chOff x="5805" y="2293"/>
              <a:chExt cx="1183" cy="1224"/>
            </a:xfrm>
          </p:grpSpPr>
          <p:grpSp>
            <p:nvGrpSpPr>
              <p:cNvPr id="34" name="Group 36">
                <a:extLst>
                  <a:ext uri="{FF2B5EF4-FFF2-40B4-BE49-F238E27FC236}">
                    <a16:creationId xmlns:a16="http://schemas.microsoft.com/office/drawing/2014/main" id="{B86F5C17-4B42-94E7-0172-10F7CA4BF1F2}"/>
                  </a:ext>
                </a:extLst>
              </p:cNvPr>
              <p:cNvGrpSpPr/>
              <p:nvPr/>
            </p:nvGrpSpPr>
            <p:grpSpPr>
              <a:xfrm>
                <a:off x="5805" y="2293"/>
                <a:ext cx="888" cy="888"/>
                <a:chOff x="5805" y="2293"/>
                <a:chExt cx="888" cy="888"/>
              </a:xfrm>
            </p:grpSpPr>
            <p:sp>
              <p:nvSpPr>
                <p:cNvPr id="36" name="Oval 3">
                  <a:extLst>
                    <a:ext uri="{FF2B5EF4-FFF2-40B4-BE49-F238E27FC236}">
                      <a16:creationId xmlns:a16="http://schemas.microsoft.com/office/drawing/2014/main" id="{35F4EB8A-D5AA-3723-4C95-7D9658E9AE84}"/>
                    </a:ext>
                  </a:extLst>
                </p:cNvPr>
                <p:cNvSpPr/>
                <p:nvPr/>
              </p:nvSpPr>
              <p:spPr>
                <a:xfrm>
                  <a:off x="5805" y="2293"/>
                  <a:ext cx="888" cy="888"/>
                </a:xfrm>
                <a:prstGeom prst="ellipse">
                  <a:avLst/>
                </a:prstGeom>
                <a:solidFill>
                  <a:schemeClr val="bg1"/>
                </a:solidFill>
                <a:ln w="4445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ctr"/>
                  <a:endParaRPr lang="en-US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37" name="Oval 34">
                  <a:extLst>
                    <a:ext uri="{FF2B5EF4-FFF2-40B4-BE49-F238E27FC236}">
                      <a16:creationId xmlns:a16="http://schemas.microsoft.com/office/drawing/2014/main" id="{3D818AFF-F148-6287-AA97-0D7FA28F67E7}"/>
                    </a:ext>
                  </a:extLst>
                </p:cNvPr>
                <p:cNvSpPr/>
                <p:nvPr/>
              </p:nvSpPr>
              <p:spPr>
                <a:xfrm>
                  <a:off x="5907" y="2395"/>
                  <a:ext cx="685" cy="68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ctr"/>
                  <a:endParaRPr lang="en-US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  <p:pic>
            <p:nvPicPr>
              <p:cNvPr id="35" name="Picture 35" descr="1">
                <a:extLst>
                  <a:ext uri="{FF2B5EF4-FFF2-40B4-BE49-F238E27FC236}">
                    <a16:creationId xmlns:a16="http://schemas.microsoft.com/office/drawing/2014/main" id="{3ABE1F78-E711-74C2-B253-432832ABD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4" y="2653"/>
                <a:ext cx="864" cy="8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28" name="Text Box 187">
              <a:extLst>
                <a:ext uri="{FF2B5EF4-FFF2-40B4-BE49-F238E27FC236}">
                  <a16:creationId xmlns:a16="http://schemas.microsoft.com/office/drawing/2014/main" id="{28B5B219-E9E8-A14E-08C8-83F8451EA2D9}"/>
                </a:ext>
              </a:extLst>
            </p:cNvPr>
            <p:cNvSpPr txBox="1"/>
            <p:nvPr/>
          </p:nvSpPr>
          <p:spPr>
            <a:xfrm>
              <a:off x="7245" y="3791"/>
              <a:ext cx="577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x-none" altLang="en-US" sz="2000" b="1">
                  <a:latin typeface="Times New Roman" panose="02020603050405020304" charset="0"/>
                  <a:cs typeface="Times New Roman" panose="02020603050405020304" charset="0"/>
                </a:rPr>
                <a:t>B</a:t>
              </a:r>
            </a:p>
          </p:txBody>
        </p:sp>
      </p:grpSp>
      <p:grpSp>
        <p:nvGrpSpPr>
          <p:cNvPr id="38" name="Group 1">
            <a:extLst>
              <a:ext uri="{FF2B5EF4-FFF2-40B4-BE49-F238E27FC236}">
                <a16:creationId xmlns:a16="http://schemas.microsoft.com/office/drawing/2014/main" id="{9BF594F2-B961-20DA-6E3B-661E5350617E}"/>
              </a:ext>
            </a:extLst>
          </p:cNvPr>
          <p:cNvGrpSpPr/>
          <p:nvPr/>
        </p:nvGrpSpPr>
        <p:grpSpPr>
          <a:xfrm>
            <a:off x="5337777" y="3036973"/>
            <a:ext cx="620268" cy="620268"/>
            <a:chOff x="9726" y="2797"/>
            <a:chExt cx="888" cy="888"/>
          </a:xfrm>
        </p:grpSpPr>
        <p:sp>
          <p:nvSpPr>
            <p:cNvPr id="39" name="Oval 2">
              <a:extLst>
                <a:ext uri="{FF2B5EF4-FFF2-40B4-BE49-F238E27FC236}">
                  <a16:creationId xmlns:a16="http://schemas.microsoft.com/office/drawing/2014/main" id="{9401A7BF-2AA1-92A7-1D50-8F7AB31CC4DB}"/>
                </a:ext>
              </a:extLst>
            </p:cNvPr>
            <p:cNvSpPr/>
            <p:nvPr/>
          </p:nvSpPr>
          <p:spPr>
            <a:xfrm>
              <a:off x="9726" y="2797"/>
              <a:ext cx="888" cy="888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0" name="Text Box 188">
              <a:extLst>
                <a:ext uri="{FF2B5EF4-FFF2-40B4-BE49-F238E27FC236}">
                  <a16:creationId xmlns:a16="http://schemas.microsoft.com/office/drawing/2014/main" id="{9FC9811F-650D-B80E-7855-F86D0042C549}"/>
                </a:ext>
              </a:extLst>
            </p:cNvPr>
            <p:cNvSpPr txBox="1"/>
            <p:nvPr/>
          </p:nvSpPr>
          <p:spPr>
            <a:xfrm>
              <a:off x="9888" y="2927"/>
              <a:ext cx="577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x-none" altLang="en-US" sz="2000" b="1">
                  <a:latin typeface="Times New Roman" panose="02020603050405020304" charset="0"/>
                  <a:cs typeface="Times New Roman" panose="02020603050405020304" charset="0"/>
                </a:rPr>
                <a:t>C</a:t>
              </a:r>
            </a:p>
          </p:txBody>
        </p:sp>
      </p:grpSp>
      <p:cxnSp>
        <p:nvCxnSpPr>
          <p:cNvPr id="44" name="Straight Connector 37">
            <a:extLst>
              <a:ext uri="{FF2B5EF4-FFF2-40B4-BE49-F238E27FC236}">
                <a16:creationId xmlns:a16="http://schemas.microsoft.com/office/drawing/2014/main" id="{B98345A2-89FE-1AF0-B261-57A6B2613D79}"/>
              </a:ext>
            </a:extLst>
          </p:cNvPr>
          <p:cNvCxnSpPr/>
          <p:nvPr/>
        </p:nvCxnSpPr>
        <p:spPr>
          <a:xfrm flipV="1">
            <a:off x="5922422" y="2691216"/>
            <a:ext cx="1057529" cy="514096"/>
          </a:xfrm>
          <a:prstGeom prst="line">
            <a:avLst/>
          </a:prstGeom>
          <a:ln w="31750">
            <a:solidFill>
              <a:srgbClr val="20202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38">
            <a:extLst>
              <a:ext uri="{FF2B5EF4-FFF2-40B4-BE49-F238E27FC236}">
                <a16:creationId xmlns:a16="http://schemas.microsoft.com/office/drawing/2014/main" id="{2B237A55-C8AF-EC5C-CCD1-2963C2B4F98C}"/>
              </a:ext>
            </a:extLst>
          </p:cNvPr>
          <p:cNvGrpSpPr/>
          <p:nvPr/>
        </p:nvGrpSpPr>
        <p:grpSpPr>
          <a:xfrm>
            <a:off x="8860313" y="2274211"/>
            <a:ext cx="620268" cy="620268"/>
            <a:chOff x="9726" y="2797"/>
            <a:chExt cx="888" cy="888"/>
          </a:xfrm>
        </p:grpSpPr>
        <p:sp>
          <p:nvSpPr>
            <p:cNvPr id="134" name="Oval 39">
              <a:extLst>
                <a:ext uri="{FF2B5EF4-FFF2-40B4-BE49-F238E27FC236}">
                  <a16:creationId xmlns:a16="http://schemas.microsoft.com/office/drawing/2014/main" id="{3357E460-6D3C-265A-91F1-87EDDE4E162D}"/>
                </a:ext>
              </a:extLst>
            </p:cNvPr>
            <p:cNvSpPr/>
            <p:nvPr/>
          </p:nvSpPr>
          <p:spPr>
            <a:xfrm>
              <a:off x="9726" y="2797"/>
              <a:ext cx="888" cy="888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36" name="Text Box 41">
              <a:extLst>
                <a:ext uri="{FF2B5EF4-FFF2-40B4-BE49-F238E27FC236}">
                  <a16:creationId xmlns:a16="http://schemas.microsoft.com/office/drawing/2014/main" id="{141AB85E-15AE-30C4-7FDC-257311898556}"/>
                </a:ext>
              </a:extLst>
            </p:cNvPr>
            <p:cNvSpPr txBox="1"/>
            <p:nvPr/>
          </p:nvSpPr>
          <p:spPr>
            <a:xfrm>
              <a:off x="9899" y="2927"/>
              <a:ext cx="555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x-none" altLang="en-US" sz="2000" b="1">
                  <a:latin typeface="Times New Roman" panose="02020603050405020304" charset="0"/>
                  <a:cs typeface="Times New Roman" panose="02020603050405020304" charset="0"/>
                </a:rPr>
                <a:t>E</a:t>
              </a:r>
            </a:p>
          </p:txBody>
        </p:sp>
      </p:grpSp>
      <p:cxnSp>
        <p:nvCxnSpPr>
          <p:cNvPr id="148" name="Straight Connector 42">
            <a:extLst>
              <a:ext uri="{FF2B5EF4-FFF2-40B4-BE49-F238E27FC236}">
                <a16:creationId xmlns:a16="http://schemas.microsoft.com/office/drawing/2014/main" id="{3BA02286-F3B4-BAC7-675B-0C30F59B52E2}"/>
              </a:ext>
            </a:extLst>
          </p:cNvPr>
          <p:cNvCxnSpPr/>
          <p:nvPr/>
        </p:nvCxnSpPr>
        <p:spPr>
          <a:xfrm>
            <a:off x="7702200" y="2584345"/>
            <a:ext cx="1014921" cy="0"/>
          </a:xfrm>
          <a:prstGeom prst="line">
            <a:avLst/>
          </a:prstGeom>
          <a:ln w="31750">
            <a:solidFill>
              <a:srgbClr val="202020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43">
            <a:extLst>
              <a:ext uri="{FF2B5EF4-FFF2-40B4-BE49-F238E27FC236}">
                <a16:creationId xmlns:a16="http://schemas.microsoft.com/office/drawing/2014/main" id="{8D71BEF3-7A10-570E-9F2C-373E136397F4}"/>
              </a:ext>
            </a:extLst>
          </p:cNvPr>
          <p:cNvGrpSpPr/>
          <p:nvPr/>
        </p:nvGrpSpPr>
        <p:grpSpPr>
          <a:xfrm>
            <a:off x="1669954" y="3037672"/>
            <a:ext cx="620268" cy="620268"/>
            <a:chOff x="9726" y="2797"/>
            <a:chExt cx="888" cy="888"/>
          </a:xfrm>
        </p:grpSpPr>
        <p:sp>
          <p:nvSpPr>
            <p:cNvPr id="150" name="Oval 44">
              <a:extLst>
                <a:ext uri="{FF2B5EF4-FFF2-40B4-BE49-F238E27FC236}">
                  <a16:creationId xmlns:a16="http://schemas.microsoft.com/office/drawing/2014/main" id="{D32A57A7-AF7E-DA15-F766-0C34BAE34498}"/>
                </a:ext>
              </a:extLst>
            </p:cNvPr>
            <p:cNvSpPr/>
            <p:nvPr/>
          </p:nvSpPr>
          <p:spPr>
            <a:xfrm>
              <a:off x="9726" y="2797"/>
              <a:ext cx="888" cy="888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51" name="Text Box 56">
              <a:extLst>
                <a:ext uri="{FF2B5EF4-FFF2-40B4-BE49-F238E27FC236}">
                  <a16:creationId xmlns:a16="http://schemas.microsoft.com/office/drawing/2014/main" id="{C9129883-AEBF-4492-99EE-10E5FA964694}"/>
                </a:ext>
              </a:extLst>
            </p:cNvPr>
            <p:cNvSpPr txBox="1"/>
            <p:nvPr/>
          </p:nvSpPr>
          <p:spPr>
            <a:xfrm>
              <a:off x="9888" y="2927"/>
              <a:ext cx="577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x-none" altLang="en-US" sz="2000" b="1">
                  <a:latin typeface="Times New Roman" panose="02020603050405020304" charset="0"/>
                  <a:cs typeface="Times New Roman" panose="02020603050405020304" charset="0"/>
                </a:rPr>
                <a:t>A</a:t>
              </a:r>
            </a:p>
          </p:txBody>
        </p:sp>
      </p:grpSp>
      <p:grpSp>
        <p:nvGrpSpPr>
          <p:cNvPr id="152" name="Group 76">
            <a:extLst>
              <a:ext uri="{FF2B5EF4-FFF2-40B4-BE49-F238E27FC236}">
                <a16:creationId xmlns:a16="http://schemas.microsoft.com/office/drawing/2014/main" id="{02B124E2-38F5-86E4-62C0-B74E2E886BA8}"/>
              </a:ext>
            </a:extLst>
          </p:cNvPr>
          <p:cNvGrpSpPr/>
          <p:nvPr/>
        </p:nvGrpSpPr>
        <p:grpSpPr>
          <a:xfrm>
            <a:off x="6938739" y="2273513"/>
            <a:ext cx="826326" cy="854964"/>
            <a:chOff x="7070" y="3661"/>
            <a:chExt cx="1183" cy="1224"/>
          </a:xfrm>
        </p:grpSpPr>
        <p:grpSp>
          <p:nvGrpSpPr>
            <p:cNvPr id="153" name="Group 77">
              <a:extLst>
                <a:ext uri="{FF2B5EF4-FFF2-40B4-BE49-F238E27FC236}">
                  <a16:creationId xmlns:a16="http://schemas.microsoft.com/office/drawing/2014/main" id="{9E313524-AA45-6B8B-2DBF-486DB546D9AE}"/>
                </a:ext>
              </a:extLst>
            </p:cNvPr>
            <p:cNvGrpSpPr/>
            <p:nvPr/>
          </p:nvGrpSpPr>
          <p:grpSpPr>
            <a:xfrm>
              <a:off x="7070" y="3661"/>
              <a:ext cx="1183" cy="1224"/>
              <a:chOff x="5805" y="2293"/>
              <a:chExt cx="1183" cy="1224"/>
            </a:xfrm>
          </p:grpSpPr>
          <p:grpSp>
            <p:nvGrpSpPr>
              <p:cNvPr id="155" name="Group 78">
                <a:extLst>
                  <a:ext uri="{FF2B5EF4-FFF2-40B4-BE49-F238E27FC236}">
                    <a16:creationId xmlns:a16="http://schemas.microsoft.com/office/drawing/2014/main" id="{1396B2F3-4B23-1DFD-DF61-A7CA3C547F92}"/>
                  </a:ext>
                </a:extLst>
              </p:cNvPr>
              <p:cNvGrpSpPr/>
              <p:nvPr/>
            </p:nvGrpSpPr>
            <p:grpSpPr>
              <a:xfrm>
                <a:off x="5805" y="2293"/>
                <a:ext cx="888" cy="888"/>
                <a:chOff x="5805" y="2293"/>
                <a:chExt cx="888" cy="888"/>
              </a:xfrm>
            </p:grpSpPr>
            <p:sp>
              <p:nvSpPr>
                <p:cNvPr id="157" name="Oval 83">
                  <a:extLst>
                    <a:ext uri="{FF2B5EF4-FFF2-40B4-BE49-F238E27FC236}">
                      <a16:creationId xmlns:a16="http://schemas.microsoft.com/office/drawing/2014/main" id="{C4C232E8-621F-4577-4EC4-DAE40FF3D5ED}"/>
                    </a:ext>
                  </a:extLst>
                </p:cNvPr>
                <p:cNvSpPr/>
                <p:nvPr/>
              </p:nvSpPr>
              <p:spPr>
                <a:xfrm>
                  <a:off x="5805" y="2293"/>
                  <a:ext cx="888" cy="888"/>
                </a:xfrm>
                <a:prstGeom prst="ellipse">
                  <a:avLst/>
                </a:prstGeom>
                <a:solidFill>
                  <a:schemeClr val="bg1"/>
                </a:solidFill>
                <a:ln w="44450">
                  <a:solidFill>
                    <a:srgbClr val="20202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ctr"/>
                  <a:endParaRPr lang="en-US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  <p:sp>
              <p:nvSpPr>
                <p:cNvPr id="158" name="Oval 84">
                  <a:extLst>
                    <a:ext uri="{FF2B5EF4-FFF2-40B4-BE49-F238E27FC236}">
                      <a16:creationId xmlns:a16="http://schemas.microsoft.com/office/drawing/2014/main" id="{816C67B9-D3FF-356C-1579-44387B714474}"/>
                    </a:ext>
                  </a:extLst>
                </p:cNvPr>
                <p:cNvSpPr/>
                <p:nvPr/>
              </p:nvSpPr>
              <p:spPr>
                <a:xfrm>
                  <a:off x="5907" y="2395"/>
                  <a:ext cx="685" cy="685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0202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ctr"/>
                  <a:endParaRPr lang="en-US">
                    <a:latin typeface="Times New Roman" panose="02020603050405020304" charset="0"/>
                    <a:cs typeface="Times New Roman" panose="02020603050405020304" charset="0"/>
                  </a:endParaRPr>
                </a:p>
              </p:txBody>
            </p:sp>
          </p:grpSp>
          <p:pic>
            <p:nvPicPr>
              <p:cNvPr id="156" name="Picture 89" descr="1">
                <a:extLst>
                  <a:ext uri="{FF2B5EF4-FFF2-40B4-BE49-F238E27FC236}">
                    <a16:creationId xmlns:a16="http://schemas.microsoft.com/office/drawing/2014/main" id="{BB64911E-13ED-FE2F-9D96-CEA6CEA33D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4" y="2653"/>
                <a:ext cx="864" cy="8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4" name="Text Box 91">
              <a:extLst>
                <a:ext uri="{FF2B5EF4-FFF2-40B4-BE49-F238E27FC236}">
                  <a16:creationId xmlns:a16="http://schemas.microsoft.com/office/drawing/2014/main" id="{08D83686-DCD5-4AF9-0476-4FB106F242E6}"/>
                </a:ext>
              </a:extLst>
            </p:cNvPr>
            <p:cNvSpPr txBox="1"/>
            <p:nvPr/>
          </p:nvSpPr>
          <p:spPr>
            <a:xfrm>
              <a:off x="7245" y="3791"/>
              <a:ext cx="577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x-none" altLang="en-US" sz="2000" b="1">
                  <a:latin typeface="Times New Roman" panose="02020603050405020304" charset="0"/>
                  <a:cs typeface="Times New Roman" panose="02020603050405020304" charset="0"/>
                </a:rPr>
                <a:t>D</a:t>
              </a:r>
            </a:p>
          </p:txBody>
        </p:sp>
      </p:grpSp>
      <p:grpSp>
        <p:nvGrpSpPr>
          <p:cNvPr id="159" name="Group 101">
            <a:extLst>
              <a:ext uri="{FF2B5EF4-FFF2-40B4-BE49-F238E27FC236}">
                <a16:creationId xmlns:a16="http://schemas.microsoft.com/office/drawing/2014/main" id="{6A66D4E7-BB32-467C-1A82-44C14FAD8D8E}"/>
              </a:ext>
            </a:extLst>
          </p:cNvPr>
          <p:cNvGrpSpPr/>
          <p:nvPr/>
        </p:nvGrpSpPr>
        <p:grpSpPr>
          <a:xfrm>
            <a:off x="6939438" y="3819992"/>
            <a:ext cx="620268" cy="620268"/>
            <a:chOff x="9726" y="2797"/>
            <a:chExt cx="888" cy="888"/>
          </a:xfrm>
        </p:grpSpPr>
        <p:sp>
          <p:nvSpPr>
            <p:cNvPr id="160" name="Oval 102">
              <a:extLst>
                <a:ext uri="{FF2B5EF4-FFF2-40B4-BE49-F238E27FC236}">
                  <a16:creationId xmlns:a16="http://schemas.microsoft.com/office/drawing/2014/main" id="{7B049455-7688-4BD0-F0E9-B0DC97435C2F}"/>
                </a:ext>
              </a:extLst>
            </p:cNvPr>
            <p:cNvSpPr/>
            <p:nvPr/>
          </p:nvSpPr>
          <p:spPr>
            <a:xfrm>
              <a:off x="9726" y="2797"/>
              <a:ext cx="888" cy="888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1" name="Text Box 116">
              <a:extLst>
                <a:ext uri="{FF2B5EF4-FFF2-40B4-BE49-F238E27FC236}">
                  <a16:creationId xmlns:a16="http://schemas.microsoft.com/office/drawing/2014/main" id="{0A7C2AAB-8653-12BD-3154-3F5754ED6E28}"/>
                </a:ext>
              </a:extLst>
            </p:cNvPr>
            <p:cNvSpPr txBox="1"/>
            <p:nvPr/>
          </p:nvSpPr>
          <p:spPr>
            <a:xfrm>
              <a:off x="9910" y="2927"/>
              <a:ext cx="532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x-none" altLang="en-US" sz="2000" b="1">
                  <a:latin typeface="Times New Roman" panose="02020603050405020304" charset="0"/>
                  <a:cs typeface="Times New Roman" panose="02020603050405020304" charset="0"/>
                </a:rPr>
                <a:t>F</a:t>
              </a:r>
            </a:p>
          </p:txBody>
        </p:sp>
      </p:grpSp>
      <p:cxnSp>
        <p:nvCxnSpPr>
          <p:cNvPr id="162" name="Straight Connector 163">
            <a:extLst>
              <a:ext uri="{FF2B5EF4-FFF2-40B4-BE49-F238E27FC236}">
                <a16:creationId xmlns:a16="http://schemas.microsoft.com/office/drawing/2014/main" id="{C6BB7D96-7B25-B130-65ED-459A01393511}"/>
              </a:ext>
            </a:extLst>
          </p:cNvPr>
          <p:cNvCxnSpPr/>
          <p:nvPr/>
        </p:nvCxnSpPr>
        <p:spPr>
          <a:xfrm>
            <a:off x="5867240" y="3566436"/>
            <a:ext cx="1071499" cy="521081"/>
          </a:xfrm>
          <a:prstGeom prst="line">
            <a:avLst/>
          </a:prstGeom>
          <a:ln w="31750">
            <a:solidFill>
              <a:srgbClr val="202020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4">
            <a:extLst>
              <a:ext uri="{FF2B5EF4-FFF2-40B4-BE49-F238E27FC236}">
                <a16:creationId xmlns:a16="http://schemas.microsoft.com/office/drawing/2014/main" id="{359ACE7F-89AA-7C95-2315-BBE2A175EF67}"/>
              </a:ext>
            </a:extLst>
          </p:cNvPr>
          <p:cNvGrpSpPr/>
          <p:nvPr/>
        </p:nvGrpSpPr>
        <p:grpSpPr>
          <a:xfrm>
            <a:off x="8864504" y="3819992"/>
            <a:ext cx="620268" cy="620268"/>
            <a:chOff x="9726" y="2797"/>
            <a:chExt cx="888" cy="888"/>
          </a:xfrm>
        </p:grpSpPr>
        <p:sp>
          <p:nvSpPr>
            <p:cNvPr id="164" name="Oval 165">
              <a:extLst>
                <a:ext uri="{FF2B5EF4-FFF2-40B4-BE49-F238E27FC236}">
                  <a16:creationId xmlns:a16="http://schemas.microsoft.com/office/drawing/2014/main" id="{A698ED64-55BF-1D7D-45AC-C7B4F7DB5346}"/>
                </a:ext>
              </a:extLst>
            </p:cNvPr>
            <p:cNvSpPr/>
            <p:nvPr/>
          </p:nvSpPr>
          <p:spPr>
            <a:xfrm>
              <a:off x="9726" y="2797"/>
              <a:ext cx="888" cy="888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endParaRPr 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165" name="Text Box 176">
              <a:extLst>
                <a:ext uri="{FF2B5EF4-FFF2-40B4-BE49-F238E27FC236}">
                  <a16:creationId xmlns:a16="http://schemas.microsoft.com/office/drawing/2014/main" id="{C548A9B8-0784-355B-50E1-BF86746DFDE9}"/>
                </a:ext>
              </a:extLst>
            </p:cNvPr>
            <p:cNvSpPr txBox="1"/>
            <p:nvPr/>
          </p:nvSpPr>
          <p:spPr>
            <a:xfrm>
              <a:off x="9877" y="2927"/>
              <a:ext cx="599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x-none" altLang="en-US" sz="2000" b="1">
                  <a:latin typeface="Times New Roman" panose="02020603050405020304" charset="0"/>
                  <a:cs typeface="Times New Roman" panose="02020603050405020304" charset="0"/>
                </a:rPr>
                <a:t>G</a:t>
              </a:r>
            </a:p>
          </p:txBody>
        </p:sp>
      </p:grpSp>
      <p:cxnSp>
        <p:nvCxnSpPr>
          <p:cNvPr id="166" name="Straight Connector 201">
            <a:extLst>
              <a:ext uri="{FF2B5EF4-FFF2-40B4-BE49-F238E27FC236}">
                <a16:creationId xmlns:a16="http://schemas.microsoft.com/office/drawing/2014/main" id="{A518D30C-97E8-03A0-1820-40A71DE1226E}"/>
              </a:ext>
            </a:extLst>
          </p:cNvPr>
          <p:cNvCxnSpPr/>
          <p:nvPr/>
        </p:nvCxnSpPr>
        <p:spPr>
          <a:xfrm>
            <a:off x="2489294" y="3347107"/>
            <a:ext cx="1014921" cy="0"/>
          </a:xfrm>
          <a:prstGeom prst="line">
            <a:avLst/>
          </a:prstGeom>
          <a:ln w="31750">
            <a:solidFill>
              <a:srgbClr val="202020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227">
            <a:extLst>
              <a:ext uri="{FF2B5EF4-FFF2-40B4-BE49-F238E27FC236}">
                <a16:creationId xmlns:a16="http://schemas.microsoft.com/office/drawing/2014/main" id="{BBE26770-EB57-2006-4D14-A5092BDBBF26}"/>
              </a:ext>
            </a:extLst>
          </p:cNvPr>
          <p:cNvCxnSpPr/>
          <p:nvPr/>
        </p:nvCxnSpPr>
        <p:spPr>
          <a:xfrm>
            <a:off x="7697310" y="4130126"/>
            <a:ext cx="1014921" cy="0"/>
          </a:xfrm>
          <a:prstGeom prst="line">
            <a:avLst/>
          </a:prstGeom>
          <a:ln w="31750">
            <a:solidFill>
              <a:srgbClr val="202020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Picture 228" descr="3">
            <a:extLst>
              <a:ext uri="{FF2B5EF4-FFF2-40B4-BE49-F238E27FC236}">
                <a16:creationId xmlns:a16="http://schemas.microsoft.com/office/drawing/2014/main" id="{E6F66BE6-1FC9-1D72-B992-571972ABA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0624" y="4130126"/>
            <a:ext cx="319913" cy="319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9" name="Text Box 229">
            <a:extLst>
              <a:ext uri="{FF2B5EF4-FFF2-40B4-BE49-F238E27FC236}">
                <a16:creationId xmlns:a16="http://schemas.microsoft.com/office/drawing/2014/main" id="{D00D50C8-940F-869D-7A30-A728E6CFEEB7}"/>
              </a:ext>
            </a:extLst>
          </p:cNvPr>
          <p:cNvSpPr txBox="1"/>
          <p:nvPr/>
        </p:nvSpPr>
        <p:spPr>
          <a:xfrm>
            <a:off x="3683380" y="2691216"/>
            <a:ext cx="685229" cy="37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n-US" sz="1600" b="1" i="1">
                <a:latin typeface="Times New Roman" panose="02020603050405020304" charset="0"/>
                <a:cs typeface="Times New Roman" panose="02020603050405020304" charset="0"/>
              </a:rPr>
              <a:t>ROV</a:t>
            </a:r>
          </a:p>
        </p:txBody>
      </p:sp>
      <p:sp>
        <p:nvSpPr>
          <p:cNvPr id="170" name="Text Box 230">
            <a:extLst>
              <a:ext uri="{FF2B5EF4-FFF2-40B4-BE49-F238E27FC236}">
                <a16:creationId xmlns:a16="http://schemas.microsoft.com/office/drawing/2014/main" id="{9CA7FEB7-5809-5BE6-6320-504CE4772A73}"/>
              </a:ext>
            </a:extLst>
          </p:cNvPr>
          <p:cNvSpPr txBox="1"/>
          <p:nvPr/>
        </p:nvSpPr>
        <p:spPr>
          <a:xfrm>
            <a:off x="6932104" y="1935439"/>
            <a:ext cx="660083" cy="37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n-US" sz="1600" b="1" i="1">
                <a:latin typeface="Times New Roman" panose="02020603050405020304" charset="0"/>
                <a:cs typeface="Times New Roman" panose="02020603050405020304" charset="0"/>
              </a:rPr>
              <a:t>ROV</a:t>
            </a:r>
          </a:p>
        </p:txBody>
      </p:sp>
      <p:sp>
        <p:nvSpPr>
          <p:cNvPr id="171" name="Text Box 231">
            <a:extLst>
              <a:ext uri="{FF2B5EF4-FFF2-40B4-BE49-F238E27FC236}">
                <a16:creationId xmlns:a16="http://schemas.microsoft.com/office/drawing/2014/main" id="{9895C381-EAB0-AD03-6640-177E796F4966}"/>
              </a:ext>
            </a:extLst>
          </p:cNvPr>
          <p:cNvSpPr txBox="1"/>
          <p:nvPr/>
        </p:nvSpPr>
        <p:spPr>
          <a:xfrm>
            <a:off x="9624473" y="3910797"/>
            <a:ext cx="1109218" cy="405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en-US" b="1" i="1">
                <a:latin typeface="Times New Roman" panose="02020603050405020304" charset="0"/>
                <a:cs typeface="Times New Roman" panose="02020603050405020304" charset="0"/>
              </a:rPr>
              <a:t>Hijacker</a:t>
            </a:r>
          </a:p>
        </p:txBody>
      </p:sp>
      <p:sp>
        <p:nvSpPr>
          <p:cNvPr id="172" name="Text Box 232">
            <a:extLst>
              <a:ext uri="{FF2B5EF4-FFF2-40B4-BE49-F238E27FC236}">
                <a16:creationId xmlns:a16="http://schemas.microsoft.com/office/drawing/2014/main" id="{92BB9D50-5A76-4FD7-5066-9EB2440B8D33}"/>
              </a:ext>
            </a:extLst>
          </p:cNvPr>
          <p:cNvSpPr txBox="1"/>
          <p:nvPr/>
        </p:nvSpPr>
        <p:spPr>
          <a:xfrm>
            <a:off x="9624473" y="2397846"/>
            <a:ext cx="861949" cy="405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en-US" b="1" i="1">
                <a:latin typeface="Times New Roman" panose="02020603050405020304" charset="0"/>
                <a:cs typeface="Times New Roman" panose="02020603050405020304" charset="0"/>
              </a:rPr>
              <a:t>Target</a:t>
            </a:r>
          </a:p>
        </p:txBody>
      </p:sp>
      <p:pic>
        <p:nvPicPr>
          <p:cNvPr id="173" name="Picture 234" descr="5">
            <a:extLst>
              <a:ext uri="{FF2B5EF4-FFF2-40B4-BE49-F238E27FC236}">
                <a16:creationId xmlns:a16="http://schemas.microsoft.com/office/drawing/2014/main" id="{E8A801D6-BB51-CBE3-F75B-7A8045D26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3126" y="2641622"/>
            <a:ext cx="326898" cy="3268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4" name="Freeform 246">
            <a:extLst>
              <a:ext uri="{FF2B5EF4-FFF2-40B4-BE49-F238E27FC236}">
                <a16:creationId xmlns:a16="http://schemas.microsoft.com/office/drawing/2014/main" id="{C9E125E8-E00D-8B61-02B9-82C66CD2E4C1}"/>
              </a:ext>
            </a:extLst>
          </p:cNvPr>
          <p:cNvSpPr/>
          <p:nvPr/>
        </p:nvSpPr>
        <p:spPr>
          <a:xfrm>
            <a:off x="2184050" y="3769700"/>
            <a:ext cx="6729349" cy="801145"/>
          </a:xfrm>
          <a:custGeom>
            <a:avLst/>
            <a:gdLst>
              <a:gd name="connsiteX0" fmla="*/ 0 w 9634"/>
              <a:gd name="connsiteY0" fmla="*/ 0 h 1146"/>
              <a:gd name="connsiteX1" fmla="*/ 5011 w 9634"/>
              <a:gd name="connsiteY1" fmla="*/ 219 h 1146"/>
              <a:gd name="connsiteX2" fmla="*/ 7072 w 9634"/>
              <a:gd name="connsiteY2" fmla="*/ 1073 h 1146"/>
              <a:gd name="connsiteX3" fmla="*/ 9634 w 9634"/>
              <a:gd name="connsiteY3" fmla="*/ 1005 h 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34" h="1147">
                <a:moveTo>
                  <a:pt x="0" y="0"/>
                </a:moveTo>
                <a:cubicBezTo>
                  <a:pt x="1025" y="26"/>
                  <a:pt x="3533" y="5"/>
                  <a:pt x="5011" y="219"/>
                </a:cubicBezTo>
                <a:cubicBezTo>
                  <a:pt x="6489" y="433"/>
                  <a:pt x="6147" y="916"/>
                  <a:pt x="7072" y="1073"/>
                </a:cubicBezTo>
                <a:cubicBezTo>
                  <a:pt x="7997" y="1230"/>
                  <a:pt x="9067" y="1103"/>
                  <a:pt x="9634" y="1005"/>
                </a:cubicBezTo>
              </a:path>
            </a:pathLst>
          </a:custGeom>
          <a:noFill/>
          <a:ln w="63500" cap="flat">
            <a:solidFill>
              <a:srgbClr val="C00000"/>
            </a:solidFill>
            <a:round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5" name="Text Box 247">
            <a:extLst>
              <a:ext uri="{FF2B5EF4-FFF2-40B4-BE49-F238E27FC236}">
                <a16:creationId xmlns:a16="http://schemas.microsoft.com/office/drawing/2014/main" id="{8DB41B73-85C7-59E6-4764-79DE51BEC63B}"/>
              </a:ext>
            </a:extLst>
          </p:cNvPr>
          <p:cNvSpPr txBox="1"/>
          <p:nvPr/>
        </p:nvSpPr>
        <p:spPr>
          <a:xfrm>
            <a:off x="4915186" y="4130126"/>
            <a:ext cx="1723200" cy="37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x-none" altLang="en-US" sz="1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Hijacked traffic</a:t>
            </a:r>
          </a:p>
        </p:txBody>
      </p:sp>
      <p:sp>
        <p:nvSpPr>
          <p:cNvPr id="176" name="Freeform 249">
            <a:extLst>
              <a:ext uri="{FF2B5EF4-FFF2-40B4-BE49-F238E27FC236}">
                <a16:creationId xmlns:a16="http://schemas.microsoft.com/office/drawing/2014/main" id="{9D52CCC6-4FE2-BB86-1B33-D3A630E66666}"/>
              </a:ext>
            </a:extLst>
          </p:cNvPr>
          <p:cNvSpPr/>
          <p:nvPr/>
        </p:nvSpPr>
        <p:spPr>
          <a:xfrm>
            <a:off x="7529670" y="2226713"/>
            <a:ext cx="1368362" cy="103378"/>
          </a:xfrm>
          <a:custGeom>
            <a:avLst/>
            <a:gdLst>
              <a:gd name="connisteX0" fmla="*/ 0 w 1243979"/>
              <a:gd name="connsiteY0" fmla="*/ 79487 h 94092"/>
              <a:gd name="connisteX1" fmla="*/ 657860 w 1243979"/>
              <a:gd name="connsiteY1" fmla="*/ 112 h 94092"/>
              <a:gd name="connisteX2" fmla="*/ 1243965 w 1243979"/>
              <a:gd name="connsiteY2" fmla="*/ 94092 h 94092"/>
              <a:gd name="connisteX3" fmla="*/ 643890 w 1243979"/>
              <a:gd name="connsiteY3" fmla="*/ 101077 h 9409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243979" h="94093">
                <a:moveTo>
                  <a:pt x="0" y="79488"/>
                </a:moveTo>
                <a:cubicBezTo>
                  <a:pt x="120015" y="61708"/>
                  <a:pt x="408940" y="-3062"/>
                  <a:pt x="657860" y="113"/>
                </a:cubicBezTo>
                <a:cubicBezTo>
                  <a:pt x="906780" y="3288"/>
                  <a:pt x="1246505" y="73773"/>
                  <a:pt x="1243965" y="94093"/>
                </a:cubicBezTo>
              </a:path>
            </a:pathLst>
          </a:custGeom>
          <a:noFill/>
          <a:ln w="63500" cap="flat">
            <a:solidFill>
              <a:schemeClr val="accent6">
                <a:lumMod val="75000"/>
              </a:schemeClr>
            </a:solidFill>
            <a:round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7" name="Text Box 250">
            <a:extLst>
              <a:ext uri="{FF2B5EF4-FFF2-40B4-BE49-F238E27FC236}">
                <a16:creationId xmlns:a16="http://schemas.microsoft.com/office/drawing/2014/main" id="{0219A4CE-42AD-5E5D-F304-D7D4A7116336}"/>
              </a:ext>
            </a:extLst>
          </p:cNvPr>
          <p:cNvSpPr txBox="1"/>
          <p:nvPr/>
        </p:nvSpPr>
        <p:spPr>
          <a:xfrm>
            <a:off x="7395559" y="1694456"/>
            <a:ext cx="1767904" cy="37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x-none" altLang="en-US" sz="1600" b="1"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Protected traffic</a:t>
            </a:r>
          </a:p>
        </p:txBody>
      </p:sp>
      <p:sp>
        <p:nvSpPr>
          <p:cNvPr id="178" name="Right Arrow 251">
            <a:extLst>
              <a:ext uri="{FF2B5EF4-FFF2-40B4-BE49-F238E27FC236}">
                <a16:creationId xmlns:a16="http://schemas.microsoft.com/office/drawing/2014/main" id="{8EB0E095-29C1-B48F-9FE2-D2D53F432096}"/>
              </a:ext>
            </a:extLst>
          </p:cNvPr>
          <p:cNvSpPr/>
          <p:nvPr/>
        </p:nvSpPr>
        <p:spPr>
          <a:xfrm rot="10800000">
            <a:off x="8423052" y="3907304"/>
            <a:ext cx="294069" cy="314325"/>
          </a:xfrm>
          <a:prstGeom prst="rightArrow">
            <a:avLst/>
          </a:prstGeom>
          <a:pattFill prst="wdUpDiag">
            <a:fgClr>
              <a:schemeClr val="bg1"/>
            </a:fgClr>
            <a:bgClr>
              <a:srgbClr val="202020"/>
            </a:bgClr>
          </a:patt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9" name="Right Arrow 252">
            <a:extLst>
              <a:ext uri="{FF2B5EF4-FFF2-40B4-BE49-F238E27FC236}">
                <a16:creationId xmlns:a16="http://schemas.microsoft.com/office/drawing/2014/main" id="{2D0C5309-1958-52FC-175D-D023700C7DF8}"/>
              </a:ext>
            </a:extLst>
          </p:cNvPr>
          <p:cNvSpPr/>
          <p:nvPr/>
        </p:nvSpPr>
        <p:spPr>
          <a:xfrm rot="10800000">
            <a:off x="8423052" y="2511003"/>
            <a:ext cx="294069" cy="314325"/>
          </a:xfrm>
          <a:prstGeom prst="rightArrow">
            <a:avLst/>
          </a:prstGeom>
          <a:solidFill>
            <a:schemeClr val="bg1"/>
          </a:solid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0" name="Right Arrow 253">
            <a:extLst>
              <a:ext uri="{FF2B5EF4-FFF2-40B4-BE49-F238E27FC236}">
                <a16:creationId xmlns:a16="http://schemas.microsoft.com/office/drawing/2014/main" id="{36F33E44-05C0-408E-CFD8-4B91CB92DEBC}"/>
              </a:ext>
            </a:extLst>
          </p:cNvPr>
          <p:cNvSpPr/>
          <p:nvPr/>
        </p:nvSpPr>
        <p:spPr>
          <a:xfrm rot="12240000">
            <a:off x="6611143" y="3764112"/>
            <a:ext cx="294069" cy="314325"/>
          </a:xfrm>
          <a:prstGeom prst="rightArrow">
            <a:avLst/>
          </a:prstGeom>
          <a:pattFill prst="wdUpDiag">
            <a:fgClr>
              <a:schemeClr val="bg1"/>
            </a:fgClr>
            <a:bgClr>
              <a:srgbClr val="202020"/>
            </a:bgClr>
          </a:patt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1" name="Right Arrow 254">
            <a:extLst>
              <a:ext uri="{FF2B5EF4-FFF2-40B4-BE49-F238E27FC236}">
                <a16:creationId xmlns:a16="http://schemas.microsoft.com/office/drawing/2014/main" id="{3EC14E53-C464-5793-8BBD-F890BC298B7A}"/>
              </a:ext>
            </a:extLst>
          </p:cNvPr>
          <p:cNvSpPr/>
          <p:nvPr/>
        </p:nvSpPr>
        <p:spPr>
          <a:xfrm rot="9420000">
            <a:off x="6583901" y="2550119"/>
            <a:ext cx="294069" cy="314325"/>
          </a:xfrm>
          <a:prstGeom prst="rightArrow">
            <a:avLst/>
          </a:prstGeom>
          <a:solidFill>
            <a:schemeClr val="bg1"/>
          </a:solid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2" name="Right Arrow 255">
            <a:extLst>
              <a:ext uri="{FF2B5EF4-FFF2-40B4-BE49-F238E27FC236}">
                <a16:creationId xmlns:a16="http://schemas.microsoft.com/office/drawing/2014/main" id="{20C0B645-2DC3-60E5-CF8A-37C11006944E}"/>
              </a:ext>
            </a:extLst>
          </p:cNvPr>
          <p:cNvSpPr/>
          <p:nvPr/>
        </p:nvSpPr>
        <p:spPr>
          <a:xfrm rot="20220000">
            <a:off x="6007639" y="3013224"/>
            <a:ext cx="294069" cy="314325"/>
          </a:xfrm>
          <a:prstGeom prst="rightArrow">
            <a:avLst/>
          </a:prstGeom>
          <a:pattFill prst="wdUpDiag">
            <a:fgClr>
              <a:schemeClr val="bg1"/>
            </a:fgClr>
            <a:bgClr>
              <a:srgbClr val="202020"/>
            </a:bgClr>
          </a:patt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3" name="Right Arrow 256">
            <a:extLst>
              <a:ext uri="{FF2B5EF4-FFF2-40B4-BE49-F238E27FC236}">
                <a16:creationId xmlns:a16="http://schemas.microsoft.com/office/drawing/2014/main" id="{28743BEE-8158-611A-223E-23F6E422E686}"/>
              </a:ext>
            </a:extLst>
          </p:cNvPr>
          <p:cNvSpPr/>
          <p:nvPr/>
        </p:nvSpPr>
        <p:spPr>
          <a:xfrm rot="1560000">
            <a:off x="5931502" y="3592979"/>
            <a:ext cx="294069" cy="314325"/>
          </a:xfrm>
          <a:prstGeom prst="rightArrow">
            <a:avLst/>
          </a:prstGeom>
          <a:solidFill>
            <a:schemeClr val="bg1"/>
          </a:solid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4" name="Right Arrow 259">
            <a:extLst>
              <a:ext uri="{FF2B5EF4-FFF2-40B4-BE49-F238E27FC236}">
                <a16:creationId xmlns:a16="http://schemas.microsoft.com/office/drawing/2014/main" id="{BD34C781-8736-6BB7-AAA0-4D260F188BD9}"/>
              </a:ext>
            </a:extLst>
          </p:cNvPr>
          <p:cNvSpPr/>
          <p:nvPr/>
        </p:nvSpPr>
        <p:spPr>
          <a:xfrm rot="10800000">
            <a:off x="4975256" y="3182960"/>
            <a:ext cx="294069" cy="314325"/>
          </a:xfrm>
          <a:prstGeom prst="rightArrow">
            <a:avLst/>
          </a:prstGeom>
          <a:solidFill>
            <a:schemeClr val="bg1"/>
          </a:solid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5" name="Right Arrow 258">
            <a:extLst>
              <a:ext uri="{FF2B5EF4-FFF2-40B4-BE49-F238E27FC236}">
                <a16:creationId xmlns:a16="http://schemas.microsoft.com/office/drawing/2014/main" id="{5F12489D-543D-CAF9-F02B-EC7097B450AC}"/>
              </a:ext>
            </a:extLst>
          </p:cNvPr>
          <p:cNvSpPr/>
          <p:nvPr/>
        </p:nvSpPr>
        <p:spPr>
          <a:xfrm rot="10800000">
            <a:off x="4880958" y="3120095"/>
            <a:ext cx="294069" cy="314325"/>
          </a:xfrm>
          <a:prstGeom prst="rightArrow">
            <a:avLst/>
          </a:prstGeom>
          <a:pattFill prst="wdUpDiag">
            <a:fgClr>
              <a:schemeClr val="bg1"/>
            </a:fgClr>
            <a:bgClr>
              <a:srgbClr val="202020"/>
            </a:bgClr>
          </a:patt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6" name="Right Arrow 260">
            <a:extLst>
              <a:ext uri="{FF2B5EF4-FFF2-40B4-BE49-F238E27FC236}">
                <a16:creationId xmlns:a16="http://schemas.microsoft.com/office/drawing/2014/main" id="{512F005D-BCE6-59C4-6430-878F2CD3B155}"/>
              </a:ext>
            </a:extLst>
          </p:cNvPr>
          <p:cNvSpPr/>
          <p:nvPr/>
        </p:nvSpPr>
        <p:spPr>
          <a:xfrm>
            <a:off x="7612792" y="4042813"/>
            <a:ext cx="294069" cy="314325"/>
          </a:xfrm>
          <a:prstGeom prst="rightArrow">
            <a:avLst/>
          </a:prstGeom>
          <a:solidFill>
            <a:schemeClr val="bg1"/>
          </a:solid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7" name="Right Arrow 261">
            <a:extLst>
              <a:ext uri="{FF2B5EF4-FFF2-40B4-BE49-F238E27FC236}">
                <a16:creationId xmlns:a16="http://schemas.microsoft.com/office/drawing/2014/main" id="{E94B1498-EE64-EB0B-6902-AB70B75D8E85}"/>
              </a:ext>
            </a:extLst>
          </p:cNvPr>
          <p:cNvSpPr/>
          <p:nvPr/>
        </p:nvSpPr>
        <p:spPr>
          <a:xfrm rot="10800000">
            <a:off x="3296760" y="3272368"/>
            <a:ext cx="294069" cy="314325"/>
          </a:xfrm>
          <a:prstGeom prst="rightArrow">
            <a:avLst/>
          </a:prstGeom>
          <a:solidFill>
            <a:schemeClr val="bg1"/>
          </a:solid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2" name="Text Box 270">
            <a:extLst>
              <a:ext uri="{FF2B5EF4-FFF2-40B4-BE49-F238E27FC236}">
                <a16:creationId xmlns:a16="http://schemas.microsoft.com/office/drawing/2014/main" id="{D309DF8B-95D6-24D6-E50D-E1EBF4C13B61}"/>
              </a:ext>
            </a:extLst>
          </p:cNvPr>
          <p:cNvSpPr txBox="1"/>
          <p:nvPr/>
        </p:nvSpPr>
        <p:spPr>
          <a:xfrm>
            <a:off x="1573608" y="4786716"/>
            <a:ext cx="2879827" cy="4062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ctr"/>
            <a:r>
              <a:rPr lang="en-US" altLang="en-US" b="1" dirty="0">
                <a:latin typeface="Times New Roman" panose="02020603050405020304" charset="0"/>
                <a:cs typeface="Times New Roman" panose="02020603050405020304" charset="0"/>
              </a:rPr>
              <a:t>Hijacked</a:t>
            </a:r>
            <a:r>
              <a:rPr lang="x-none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x-none" altLang="en-US" sz="1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(stealthy hijacking)</a:t>
            </a:r>
          </a:p>
        </p:txBody>
      </p:sp>
      <p:sp>
        <p:nvSpPr>
          <p:cNvPr id="193" name="Text Box 271">
            <a:extLst>
              <a:ext uri="{FF2B5EF4-FFF2-40B4-BE49-F238E27FC236}">
                <a16:creationId xmlns:a16="http://schemas.microsoft.com/office/drawing/2014/main" id="{105F3CAD-CE18-BE27-4B2A-B489B9C73CDA}"/>
              </a:ext>
            </a:extLst>
          </p:cNvPr>
          <p:cNvSpPr txBox="1"/>
          <p:nvPr/>
        </p:nvSpPr>
        <p:spPr>
          <a:xfrm>
            <a:off x="6479843" y="4786716"/>
            <a:ext cx="2712243" cy="4062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ctr"/>
            <a:r>
              <a:rPr lang="en-US" altLang="en-US" b="1" dirty="0">
                <a:latin typeface="Times New Roman" panose="02020603050405020304" charset="0"/>
                <a:cs typeface="Times New Roman" panose="02020603050405020304" charset="0"/>
              </a:rPr>
              <a:t>Hijacked</a:t>
            </a:r>
            <a:r>
              <a:rPr lang="x-none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x-none" altLang="en-US" sz="14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(direct hijacking)</a:t>
            </a:r>
          </a:p>
        </p:txBody>
      </p:sp>
      <p:sp>
        <p:nvSpPr>
          <p:cNvPr id="194" name="Text Box 272">
            <a:extLst>
              <a:ext uri="{FF2B5EF4-FFF2-40B4-BE49-F238E27FC236}">
                <a16:creationId xmlns:a16="http://schemas.microsoft.com/office/drawing/2014/main" id="{3CC51879-4E62-CA01-1D46-C8405ACD4A81}"/>
              </a:ext>
            </a:extLst>
          </p:cNvPr>
          <p:cNvSpPr txBox="1"/>
          <p:nvPr/>
        </p:nvSpPr>
        <p:spPr>
          <a:xfrm>
            <a:off x="8048759" y="1289326"/>
            <a:ext cx="1242424" cy="4062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fontAlgn="ctr"/>
            <a:r>
              <a:rPr lang="x-none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Protected</a:t>
            </a:r>
          </a:p>
        </p:txBody>
      </p:sp>
      <p:sp>
        <p:nvSpPr>
          <p:cNvPr id="2" name="Right Arrow 262">
            <a:extLst>
              <a:ext uri="{FF2B5EF4-FFF2-40B4-BE49-F238E27FC236}">
                <a16:creationId xmlns:a16="http://schemas.microsoft.com/office/drawing/2014/main" id="{5D6699D1-F392-F61E-B977-E193584D4B60}"/>
              </a:ext>
            </a:extLst>
          </p:cNvPr>
          <p:cNvSpPr/>
          <p:nvPr/>
        </p:nvSpPr>
        <p:spPr>
          <a:xfrm>
            <a:off x="1949354" y="1953809"/>
            <a:ext cx="294069" cy="314325"/>
          </a:xfrm>
          <a:prstGeom prst="rightArrow">
            <a:avLst/>
          </a:prstGeom>
          <a:pattFill prst="wdUpDiag">
            <a:fgClr>
              <a:schemeClr val="bg1"/>
            </a:fgClr>
            <a:bgClr>
              <a:srgbClr val="202020"/>
            </a:bgClr>
          </a:patt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Right Arrow 263">
            <a:extLst>
              <a:ext uri="{FF2B5EF4-FFF2-40B4-BE49-F238E27FC236}">
                <a16:creationId xmlns:a16="http://schemas.microsoft.com/office/drawing/2014/main" id="{8384F0B1-2BD2-7AF6-FECC-2B04B8238ED3}"/>
              </a:ext>
            </a:extLst>
          </p:cNvPr>
          <p:cNvSpPr/>
          <p:nvPr/>
        </p:nvSpPr>
        <p:spPr>
          <a:xfrm>
            <a:off x="4386420" y="1953809"/>
            <a:ext cx="294069" cy="314325"/>
          </a:xfrm>
          <a:prstGeom prst="rightArrow">
            <a:avLst/>
          </a:prstGeom>
          <a:solidFill>
            <a:schemeClr val="bg1"/>
          </a:solidFill>
          <a:ln w="38100" cmpd="sng">
            <a:solidFill>
              <a:srgbClr val="20202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264">
            <a:extLst>
              <a:ext uri="{FF2B5EF4-FFF2-40B4-BE49-F238E27FC236}">
                <a16:creationId xmlns:a16="http://schemas.microsoft.com/office/drawing/2014/main" id="{AA458F73-2302-04F1-E7E9-573D01415030}"/>
              </a:ext>
            </a:extLst>
          </p:cNvPr>
          <p:cNvSpPr txBox="1"/>
          <p:nvPr/>
        </p:nvSpPr>
        <p:spPr>
          <a:xfrm>
            <a:off x="2289873" y="1896532"/>
            <a:ext cx="1751838" cy="405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x-none" altLang="en-US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malicious ann.</a:t>
            </a:r>
          </a:p>
        </p:txBody>
      </p:sp>
      <p:sp>
        <p:nvSpPr>
          <p:cNvPr id="7" name="Text Box 265">
            <a:extLst>
              <a:ext uri="{FF2B5EF4-FFF2-40B4-BE49-F238E27FC236}">
                <a16:creationId xmlns:a16="http://schemas.microsoft.com/office/drawing/2014/main" id="{AFC90DD4-3424-9326-9393-98C0A112BE45}"/>
              </a:ext>
            </a:extLst>
          </p:cNvPr>
          <p:cNvSpPr txBox="1"/>
          <p:nvPr/>
        </p:nvSpPr>
        <p:spPr>
          <a:xfrm>
            <a:off x="4737417" y="1896532"/>
            <a:ext cx="1458468" cy="405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x-none" alt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benign ann.</a:t>
            </a:r>
          </a:p>
        </p:txBody>
      </p:sp>
      <p:cxnSp>
        <p:nvCxnSpPr>
          <p:cNvPr id="8" name="Straight Connector 201">
            <a:extLst>
              <a:ext uri="{FF2B5EF4-FFF2-40B4-BE49-F238E27FC236}">
                <a16:creationId xmlns:a16="http://schemas.microsoft.com/office/drawing/2014/main" id="{6C7DC972-5EBB-42FA-D629-697A4771C997}"/>
              </a:ext>
            </a:extLst>
          </p:cNvPr>
          <p:cNvCxnSpPr>
            <a:cxnSpLocks/>
          </p:cNvCxnSpPr>
          <p:nvPr/>
        </p:nvCxnSpPr>
        <p:spPr>
          <a:xfrm>
            <a:off x="1949354" y="1562828"/>
            <a:ext cx="561206" cy="0"/>
          </a:xfrm>
          <a:prstGeom prst="line">
            <a:avLst/>
          </a:prstGeom>
          <a:ln w="31750">
            <a:solidFill>
              <a:srgbClr val="202020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64">
            <a:extLst>
              <a:ext uri="{FF2B5EF4-FFF2-40B4-BE49-F238E27FC236}">
                <a16:creationId xmlns:a16="http://schemas.microsoft.com/office/drawing/2014/main" id="{82F4D4B2-73C7-99B8-2F34-2B060329780B}"/>
              </a:ext>
            </a:extLst>
          </p:cNvPr>
          <p:cNvSpPr txBox="1"/>
          <p:nvPr/>
        </p:nvSpPr>
        <p:spPr>
          <a:xfrm>
            <a:off x="2614544" y="135790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en-US" altLang="zh-CN" b="1" dirty="0">
                <a:latin typeface="Times New Roman" panose="02020603050405020304" charset="0"/>
                <a:cs typeface="Times New Roman" panose="02020603050405020304" charset="0"/>
              </a:rPr>
              <a:t>m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ulti-hop</a:t>
            </a:r>
            <a:endParaRPr lang="x-none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0" name="Straight Connector 201">
            <a:extLst>
              <a:ext uri="{FF2B5EF4-FFF2-40B4-BE49-F238E27FC236}">
                <a16:creationId xmlns:a16="http://schemas.microsoft.com/office/drawing/2014/main" id="{D5CC448F-3809-3C9C-58B7-36067D133824}"/>
              </a:ext>
            </a:extLst>
          </p:cNvPr>
          <p:cNvCxnSpPr>
            <a:cxnSpLocks/>
          </p:cNvCxnSpPr>
          <p:nvPr/>
        </p:nvCxnSpPr>
        <p:spPr>
          <a:xfrm>
            <a:off x="4088006" y="1568849"/>
            <a:ext cx="561206" cy="0"/>
          </a:xfrm>
          <a:prstGeom prst="line">
            <a:avLst/>
          </a:prstGeom>
          <a:ln w="31750">
            <a:solidFill>
              <a:srgbClr val="202020"/>
            </a:solidFill>
            <a:prstDash val="solid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64">
            <a:extLst>
              <a:ext uri="{FF2B5EF4-FFF2-40B4-BE49-F238E27FC236}">
                <a16:creationId xmlns:a16="http://schemas.microsoft.com/office/drawing/2014/main" id="{56F9AE92-F870-C8E7-48A0-C88CC4B0E6C9}"/>
              </a:ext>
            </a:extLst>
          </p:cNvPr>
          <p:cNvSpPr txBox="1"/>
          <p:nvPr/>
        </p:nvSpPr>
        <p:spPr>
          <a:xfrm>
            <a:off x="4753196" y="136392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en-US" altLang="zh-CN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one-hop</a:t>
            </a:r>
            <a:endParaRPr lang="x-none" altLang="en-US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37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86CE1-2D6E-8DB4-0C0E-9D1CE8BD5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7A3CEF-C1CE-C49B-364A-FA2E532E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00647"/>
            <a:ext cx="10783020" cy="6234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Verdana" panose="020B0604030504040204" pitchFamily="34" charset="0"/>
                <a:cs typeface="Verdana" panose="020B0604030504040204" pitchFamily="34" charset="0"/>
              </a:rPr>
              <a:t>Empirical Analysis of Stealthy Hijacking in the Wild</a:t>
            </a:r>
            <a:endParaRPr lang="zh-CN" altLang="en-US" sz="2800" dirty="0"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灯片编号占位符 7">
            <a:extLst>
              <a:ext uri="{FF2B5EF4-FFF2-40B4-BE49-F238E27FC236}">
                <a16:creationId xmlns:a16="http://schemas.microsoft.com/office/drawing/2014/main" id="{66D9E557-1247-0945-30DC-F69A51AB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739" y="6522606"/>
            <a:ext cx="2743200" cy="365125"/>
          </a:xfrm>
        </p:spPr>
        <p:txBody>
          <a:bodyPr/>
          <a:lstStyle/>
          <a:p>
            <a:fld id="{E64E6F54-72E6-46D2-82BF-ED40485A4903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F1C2138-399B-629C-BD77-4EF97B24076F}"/>
              </a:ext>
            </a:extLst>
          </p:cNvPr>
          <p:cNvSpPr txBox="1"/>
          <p:nvPr/>
        </p:nvSpPr>
        <p:spPr>
          <a:xfrm>
            <a:off x="390417" y="1145569"/>
            <a:ext cx="112245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effectLst/>
              </a:rPr>
              <a:t>Data Sources</a:t>
            </a:r>
            <a:endParaRPr lang="en-US" altLang="zh-CN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effectLst/>
              </a:rPr>
              <a:t>RIB data from </a:t>
            </a:r>
            <a:r>
              <a:rPr lang="en-US" altLang="zh-CN" dirty="0" err="1">
                <a:effectLst/>
              </a:rPr>
              <a:t>RouteViews</a:t>
            </a:r>
            <a:r>
              <a:rPr lang="en-US" altLang="zh-CN" dirty="0">
                <a:effectLst/>
              </a:rPr>
              <a:t> collectors (route-views2, </a:t>
            </a:r>
            <a:r>
              <a:rPr lang="en-US" altLang="zh-CN" dirty="0" err="1">
                <a:effectLst/>
              </a:rPr>
              <a:t>amsix</a:t>
            </a:r>
            <a:r>
              <a:rPr lang="en-US" altLang="zh-CN" dirty="0">
                <a:effectLst/>
              </a:rPr>
              <a:t>, wide) on Oct 1, 2023 (56M routes, 86 vantage points).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effectLst/>
              </a:rPr>
              <a:t>Validation: RIPE NCC RPKI, RADB IRR, WHOIS from 5 RIRs, CAIDA AS Organization dataset..</a:t>
            </a:r>
          </a:p>
          <a:p>
            <a:r>
              <a:rPr lang="en-US" altLang="zh-CN" sz="2000" b="1" dirty="0">
                <a:effectLst/>
              </a:rPr>
              <a:t>Results</a:t>
            </a:r>
            <a:endParaRPr lang="en-US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effectLst/>
              </a:rPr>
              <a:t>26 incidents</a:t>
            </a:r>
            <a:r>
              <a:rPr lang="en-US" altLang="zh-CN" dirty="0">
                <a:effectLst/>
              </a:rPr>
              <a:t>: 19 linked to poor route engineering (e.g., outdated RPKI/IRR), 7 potential hijacks.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effectLst/>
              </a:rPr>
              <a:t>Affected: </a:t>
            </a:r>
            <a:r>
              <a:rPr lang="en-US" altLang="zh-CN" dirty="0">
                <a:effectLst/>
              </a:rPr>
              <a:t>1,205 routes, 40 prefixes, 27 origins.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6E0F7F-C24D-CD0C-8B24-A1C5FEF53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75" y="3429000"/>
            <a:ext cx="4210545" cy="263330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2708895-E54F-2056-107B-5FC894F28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41" y="3611124"/>
            <a:ext cx="4766047" cy="123846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BFD8A3A-45F3-B686-AB16-98C49273177E}"/>
              </a:ext>
            </a:extLst>
          </p:cNvPr>
          <p:cNvSpPr/>
          <p:nvPr/>
        </p:nvSpPr>
        <p:spPr>
          <a:xfrm>
            <a:off x="1148635" y="5234192"/>
            <a:ext cx="4933859" cy="781328"/>
          </a:xfrm>
          <a:prstGeom prst="rect">
            <a:avLst/>
          </a:prstGeom>
          <a:solidFill>
            <a:schemeClr val="accent6">
              <a:lumMod val="20000"/>
              <a:lumOff val="80000"/>
              <a:alpha val="74118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buNone/>
            </a:pPr>
            <a:endParaRPr lang="en-US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DF54BF-B507-6899-2EB0-48BD576C0882}"/>
              </a:ext>
            </a:extLst>
          </p:cNvPr>
          <p:cNvSpPr txBox="1"/>
          <p:nvPr/>
        </p:nvSpPr>
        <p:spPr>
          <a:xfrm>
            <a:off x="1162141" y="5270416"/>
            <a:ext cx="4933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Cambria" panose="02040503050406030204" pitchFamily="18" charset="0"/>
                <a:ea typeface="Cambria" panose="02040503050406030204" pitchFamily="18" charset="0"/>
              </a:rPr>
              <a:t>#0 Most wild stealthy hijacking is caused by bad route engineering practice.</a:t>
            </a:r>
            <a:endParaRPr lang="zh-CN" alt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23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1482</Words>
  <Application>Microsoft Office PowerPoint</Application>
  <PresentationFormat>宽屏</PresentationFormat>
  <Paragraphs>314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等线</vt:lpstr>
      <vt:lpstr>等线 Light</vt:lpstr>
      <vt:lpstr>Arial</vt:lpstr>
      <vt:lpstr>Calibri</vt:lpstr>
      <vt:lpstr>Cambria</vt:lpstr>
      <vt:lpstr>Cambria Math</vt:lpstr>
      <vt:lpstr>Times New Roman</vt:lpstr>
      <vt:lpstr>Verdana</vt:lpstr>
      <vt:lpstr>Wingdings</vt:lpstr>
      <vt:lpstr>Office 主题​​</vt:lpstr>
      <vt:lpstr>Understanding the Stealthy BGP Hijacking Risks in the ROV Era</vt:lpstr>
      <vt:lpstr>Content</vt:lpstr>
      <vt:lpstr>BGP Hijacking in the ROV Era: A Real-World Case</vt:lpstr>
      <vt:lpstr>RPKI/ROV in Today’s Internet</vt:lpstr>
      <vt:lpstr>BGP Hijacking Under Partial ROV deployment</vt:lpstr>
      <vt:lpstr>AS A’s Perspective</vt:lpstr>
      <vt:lpstr>Global Perspective</vt:lpstr>
      <vt:lpstr>Stealthy Hijacking: An Unexpected Consequence</vt:lpstr>
      <vt:lpstr>Empirical Analysis of Stealthy Hijacking in the Wild</vt:lpstr>
      <vt:lpstr>Empirical Analysis: Public Service</vt:lpstr>
      <vt:lpstr>Simulation-Based Risk Evaluation</vt:lpstr>
      <vt:lpstr>Results: Overall Risk Level</vt:lpstr>
      <vt:lpstr>Results: Aggregated Risk Level</vt:lpstr>
      <vt:lpstr>Results: Risk Distribution</vt:lpstr>
      <vt:lpstr>Results: Influencing Factors</vt:lpstr>
      <vt:lpstr>Discussion &amp; Future Work</vt:lpstr>
      <vt:lpstr>Summary</vt:lpstr>
      <vt:lpstr>PowerPoint 演示文稿</vt:lpstr>
      <vt:lpstr>Appendix: Simulation-Based Analysis Workflow</vt:lpstr>
      <vt:lpstr>Appendix: Gap in Risk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Yihao Chen</dc:creator>
  <cp:lastModifiedBy>Yihao Chen</cp:lastModifiedBy>
  <cp:revision>991</cp:revision>
  <dcterms:created xsi:type="dcterms:W3CDTF">2024-08-07T20:42:03Z</dcterms:created>
  <dcterms:modified xsi:type="dcterms:W3CDTF">2025-02-06T09:01:35Z</dcterms:modified>
</cp:coreProperties>
</file>