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 b="def" i="def"/>
      <a:tcStyle>
        <a:tcBdr/>
        <a:fill>
          <a:solidFill>
            <a:srgbClr val="E7E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 b="def" i="def"/>
      <a:tcStyle>
        <a:tcBdr/>
        <a:fill>
          <a:solidFill>
            <a:srgbClr val="E8F0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ptos"/>
      </a:defRPr>
    </a:lvl1pPr>
    <a:lvl2pPr indent="228600" latinLnBrk="0">
      <a:defRPr sz="1200">
        <a:latin typeface="+mj-lt"/>
        <a:ea typeface="+mj-ea"/>
        <a:cs typeface="+mj-cs"/>
        <a:sym typeface="Aptos"/>
      </a:defRPr>
    </a:lvl2pPr>
    <a:lvl3pPr indent="457200" latinLnBrk="0">
      <a:defRPr sz="1200">
        <a:latin typeface="+mj-lt"/>
        <a:ea typeface="+mj-ea"/>
        <a:cs typeface="+mj-cs"/>
        <a:sym typeface="Aptos"/>
      </a:defRPr>
    </a:lvl3pPr>
    <a:lvl4pPr indent="685800" latinLnBrk="0">
      <a:defRPr sz="1200">
        <a:latin typeface="+mj-lt"/>
        <a:ea typeface="+mj-ea"/>
        <a:cs typeface="+mj-cs"/>
        <a:sym typeface="Aptos"/>
      </a:defRPr>
    </a:lvl4pPr>
    <a:lvl5pPr indent="914400" latinLnBrk="0">
      <a:defRPr sz="1200">
        <a:latin typeface="+mj-lt"/>
        <a:ea typeface="+mj-ea"/>
        <a:cs typeface="+mj-cs"/>
        <a:sym typeface="Aptos"/>
      </a:defRPr>
    </a:lvl5pPr>
    <a:lvl6pPr indent="1143000" latinLnBrk="0">
      <a:defRPr sz="1200">
        <a:latin typeface="+mj-lt"/>
        <a:ea typeface="+mj-ea"/>
        <a:cs typeface="+mj-cs"/>
        <a:sym typeface="Aptos"/>
      </a:defRPr>
    </a:lvl6pPr>
    <a:lvl7pPr indent="1371600" latinLnBrk="0">
      <a:defRPr sz="1200">
        <a:latin typeface="+mj-lt"/>
        <a:ea typeface="+mj-ea"/>
        <a:cs typeface="+mj-cs"/>
        <a:sym typeface="Aptos"/>
      </a:defRPr>
    </a:lvl7pPr>
    <a:lvl8pPr indent="1600200" latinLnBrk="0">
      <a:defRPr sz="1200">
        <a:latin typeface="+mj-lt"/>
        <a:ea typeface="+mj-ea"/>
        <a:cs typeface="+mj-cs"/>
        <a:sym typeface="Aptos"/>
      </a:defRPr>
    </a:lvl8pPr>
    <a:lvl9pPr indent="1828800" latinLnBrk="0">
      <a:defRPr sz="1200">
        <a:latin typeface="+mj-lt"/>
        <a:ea typeface="+mj-ea"/>
        <a:cs typeface="+mj-cs"/>
        <a:sym typeface="Apto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757575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757575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757575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75757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s42.peeringdb.com" TargetMode="External"/><Relationship Id="rId3" Type="http://schemas.openxmlformats.org/officeDocument/2006/relationships/hyperlink" Target="http://as3856.peeringdb.com" TargetMode="External"/><Relationship Id="rId4" Type="http://schemas.openxmlformats.org/officeDocument/2006/relationships/hyperlink" Target="mailto:peering@pch.net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Table 11"/>
          <p:cNvGraphicFramePr/>
          <p:nvPr/>
        </p:nvGraphicFramePr>
        <p:xfrm>
          <a:off x="511161" y="1851787"/>
          <a:ext cx="8850087" cy="473846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644781"/>
                <a:gridCol w="6205305"/>
              </a:tblGrid>
              <a:tr h="58191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/>
                        <a:t>ASN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46B1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42 / 3856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8191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/>
                        <a:t>Traffic Profile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46B1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DNS Anycast / Research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8191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/>
                        <a:t>Traffic Volume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46B1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&lt;= 1 Gbps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8191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/>
                        <a:t>Peering Policy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46B1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Open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246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/>
                        <a:t>Peering Locations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46B1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328 IXPs Globally   (Extreme IX (BLR, BOM, DEL), NIXI(BOM, MAA, HYD, DEL), DE-CIX(BOM), Equinix (BOM), KolkataIX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8191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/>
                        <a:t>Peeringdb Entry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46B1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u="sng">
                          <a:solidFill>
                            <a:srgbClr val="467886"/>
                          </a:solidFill>
                          <a:uFill>
                            <a:solidFill>
                              <a:srgbClr val="467886"/>
                            </a:solidFill>
                          </a:uFill>
                          <a:hlinkClick r:id="rId2" invalidUrl="" action="" tgtFrame="" tooltip="" history="1" highlightClick="0" endSnd="0"/>
                        </a:rPr>
                        <a:t>as42.peeringdb.com</a:t>
                      </a:r>
                      <a:r>
                        <a:t> / </a:t>
                      </a:r>
                      <a:r>
                        <a:rPr u="sng">
                          <a:solidFill>
                            <a:srgbClr val="467886"/>
                          </a:solidFill>
                          <a:uFill>
                            <a:solidFill>
                              <a:srgbClr val="467886"/>
                            </a:solidFill>
                          </a:uFill>
                          <a:hlinkClick r:id="rId3" invalidUrl="" action="" tgtFrame="" tooltip="" history="1" highlightClick="0" endSnd="0"/>
                        </a:rPr>
                        <a:t>as3856.peeringdb.com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8191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/>
                        <a:t>Contact Information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46B1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u="sng">
                          <a:solidFill>
                            <a:srgbClr val="467886"/>
                          </a:solidFill>
                          <a:uFill>
                            <a:solidFill>
                              <a:srgbClr val="467886"/>
                            </a:solidFill>
                          </a:uFill>
                          <a:hlinkClick r:id="rId4" invalidUrl="" action="" tgtFrame="" tooltip="" history="1" highlightClick="0" endSnd="0"/>
                        </a:rPr>
                        <a:t>peering@pch.net</a:t>
                      </a:r>
                    </a:p>
                  </a:txBody>
                  <a:tcPr marL="91425" marR="91425" marT="91425" marB="91425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5" name="Picture 2" descr="Picture 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0292" y="60233"/>
            <a:ext cx="2550461" cy="1039805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Screenshot 2025-05-26 at 07.55.24.png" descr="Screenshot 2025-05-26 at 07.55.24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544659" y="133741"/>
            <a:ext cx="3288322" cy="1679818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Screenshot 2025-05-26 at 07.59.25.png" descr="Screenshot 2025-05-26 at 07.59.25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781367" y="5114323"/>
            <a:ext cx="2324831" cy="1483464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Screenshot 2025-05-04 at 12.57.09.png" descr="Screenshot 2025-05-04 at 12.57.09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465506" y="2861480"/>
            <a:ext cx="2956553" cy="14307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