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14748267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59" d="100"/>
          <a:sy n="59" d="100"/>
        </p:scale>
        <p:origin x="96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520B83-776C-F8CD-3505-CBA0D818B49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2CFCBF3-2956-D1C9-FCB2-6A48ADBFB84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10D8FF8-88BC-F4E1-16FB-4AAA0146C3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3D8AC4-08A3-4085-9E68-01A286F3EA57}" type="datetimeFigureOut">
              <a:rPr lang="en-IN" smtClean="0"/>
              <a:t>27-05-2025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1722D04-3323-60CD-4FA0-7047CA78B5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E819935-D9BB-A41C-F99F-94F7945C52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2F563A-1AFD-4F40-8AD8-7384693798B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7741080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92AFCB-B5CA-9294-8C0F-98C533A940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54953FC-97AA-A8DC-AD0C-9E06D814F9B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1192D9-A3A2-BECE-9C90-80F647B97C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3D8AC4-08A3-4085-9E68-01A286F3EA57}" type="datetimeFigureOut">
              <a:rPr lang="en-IN" smtClean="0"/>
              <a:t>27-05-2025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34BE35E-3F15-A009-A3F0-25ECC30E20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8AA5FFE-E043-4323-D546-DFC1CAF21E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2F563A-1AFD-4F40-8AD8-7384693798B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1705769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4B6780A-4DC0-D44A-950C-311D1EC6594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896752F-5AF4-2507-7680-E8843344F06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B64741-0F2D-EE7B-4C8F-E360F92F26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3D8AC4-08A3-4085-9E68-01A286F3EA57}" type="datetimeFigureOut">
              <a:rPr lang="en-IN" smtClean="0"/>
              <a:t>27-05-2025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77C152-452E-6D2B-8C7B-FB16AC176B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473FAE9-2779-275F-71FA-CFCF55A30F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2F563A-1AFD-4F40-8AD8-7384693798B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1427019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Inner Page Dar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D8B2F7CF-481F-CD39-0C15-A1D021C8A5D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duotone>
              <a:prstClr val="black"/>
              <a:schemeClr val="accent1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" y="0"/>
            <a:ext cx="12191999" cy="6858000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D257DB89-CFDA-370A-F43F-545BC20B5C25}"/>
              </a:ext>
            </a:extLst>
          </p:cNvPr>
          <p:cNvSpPr/>
          <p:nvPr userDrawn="1"/>
        </p:nvSpPr>
        <p:spPr>
          <a:xfrm>
            <a:off x="7" y="0"/>
            <a:ext cx="12191999" cy="6858000"/>
          </a:xfrm>
          <a:prstGeom prst="rect">
            <a:avLst/>
          </a:prstGeom>
          <a:solidFill>
            <a:srgbClr val="000000">
              <a:alpha val="6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sz="2400">
              <a:latin typeface="TheSansOffice" panose="020B0503040302060204" pitchFamily="34" charset="0"/>
            </a:endParaRPr>
          </a:p>
        </p:txBody>
      </p:sp>
      <p:sp>
        <p:nvSpPr>
          <p:cNvPr id="7" name="Title 4">
            <a:extLst>
              <a:ext uri="{FF2B5EF4-FFF2-40B4-BE49-F238E27FC236}">
                <a16:creationId xmlns:a16="http://schemas.microsoft.com/office/drawing/2014/main" id="{CCE68003-E007-481A-83D1-DBB6D223AC5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32000" y="292361"/>
            <a:ext cx="11328200" cy="533465"/>
          </a:xfrm>
        </p:spPr>
        <p:txBody>
          <a:bodyPr/>
          <a:lstStyle>
            <a:lvl1pPr>
              <a:defRPr sz="2667" baseline="0">
                <a:solidFill>
                  <a:srgbClr val="BED730"/>
                </a:solidFill>
                <a:latin typeface="TheSansOffice" panose="020B0503040302060204" pitchFamily="34" charset="0"/>
              </a:defRPr>
            </a:lvl1pPr>
          </a:lstStyle>
          <a:p>
            <a:r>
              <a:rPr lang="en-US"/>
              <a:t>TITLE OF THE SLIDE GOES HERE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A28207F-CAC6-072C-CFAB-75B3AEA15768}"/>
              </a:ext>
            </a:extLst>
          </p:cNvPr>
          <p:cNvSpPr txBox="1"/>
          <p:nvPr userDrawn="1"/>
        </p:nvSpPr>
        <p:spPr>
          <a:xfrm>
            <a:off x="325628" y="6483569"/>
            <a:ext cx="1783155" cy="2358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121914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33" b="0" i="1" u="none" strike="noStrike" kern="1200" cap="none" spc="0" normalizeH="0" baseline="0" noProof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uLnTx/>
                <a:uFillTx/>
                <a:latin typeface="Trebuchet MS"/>
                <a:ea typeface="+mn-ea"/>
                <a:cs typeface="+mn-cs"/>
              </a:rPr>
              <a:t>Sify Confidential </a:t>
            </a:r>
            <a:endParaRPr kumimoji="0" lang="en-IN" sz="933" b="0" i="1" u="none" strike="noStrike" kern="1200" cap="none" spc="0" normalizeH="0" baseline="0" noProof="0">
              <a:ln>
                <a:noFill/>
              </a:ln>
              <a:solidFill>
                <a:schemeClr val="tx1">
                  <a:lumMod val="50000"/>
                  <a:lumOff val="50000"/>
                </a:schemeClr>
              </a:solidFill>
              <a:effectLst/>
              <a:uLnTx/>
              <a:uFillTx/>
              <a:latin typeface="Trebuchet MS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692359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536DCA-D569-0A2D-6A54-8014AEA402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52FFE0-62E1-1192-66FE-EF212089340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1B53312-D8CF-7A7D-C941-1E72760193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3D8AC4-08A3-4085-9E68-01A286F3EA57}" type="datetimeFigureOut">
              <a:rPr lang="en-IN" smtClean="0"/>
              <a:t>27-05-2025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B1686C6-82B8-F20F-E009-B4BFDA29CC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9DA755-C291-855F-C64C-13844F38D9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2F563A-1AFD-4F40-8AD8-7384693798B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7957691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36258B-8A46-51EB-E1F8-93EFA5FBA5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8FBE711-C892-242A-5D39-A71DF8BE419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4D1CFD5-AFE3-09F6-FD2F-5A784C9B02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3D8AC4-08A3-4085-9E68-01A286F3EA57}" type="datetimeFigureOut">
              <a:rPr lang="en-IN" smtClean="0"/>
              <a:t>27-05-2025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095065-C412-1D48-8A24-D790A5C7CF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913B31D-CA89-C54F-70CE-3F2DF81D0F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2F563A-1AFD-4F40-8AD8-7384693798B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1689091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200531-EEB6-BC5D-ECA6-B2718BA139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7E7160-6B68-5B20-1C2B-A22F956157C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31D7728-B76E-D4D6-C9EE-D7EB595DCBD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43889B9-F8AF-6683-4EAF-E9A80F2580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3D8AC4-08A3-4085-9E68-01A286F3EA57}" type="datetimeFigureOut">
              <a:rPr lang="en-IN" smtClean="0"/>
              <a:t>27-05-2025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A86DCE3-7C96-416C-7E6E-F8AB2A4463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E56F13D-77BF-47DF-AD22-287CC687C2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2F563A-1AFD-4F40-8AD8-7384693798B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6443539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F33BF1-215B-F4B1-D1D4-F17BF96054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B8247E7-5136-3386-5191-6240FC21E79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04820C3-1447-6D3A-A0B1-6220B1046F6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4F5CF25-3AF2-DE39-B833-1D6C647C7DE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3C837A0-9525-6952-726F-39268B3CAEF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6E44C75-A364-FF98-AB2B-7E5CA66FE9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3D8AC4-08A3-4085-9E68-01A286F3EA57}" type="datetimeFigureOut">
              <a:rPr lang="en-IN" smtClean="0"/>
              <a:t>27-05-2025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EB5A719-2399-4B9C-E269-2A0439D07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8ABD980-F0F1-814E-98FB-406CF25A1D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2F563A-1AFD-4F40-8AD8-7384693798B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5168411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EDE78F-B50B-8298-25AF-BE1126AAF7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F68D7D2-69F1-72C9-B9F1-F35DC0AA68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3D8AC4-08A3-4085-9E68-01A286F3EA57}" type="datetimeFigureOut">
              <a:rPr lang="en-IN" smtClean="0"/>
              <a:t>27-05-2025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93A94DD-E116-6799-3245-9180105C17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D457172-417E-A237-5BEA-3AEA12A8B3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2F563A-1AFD-4F40-8AD8-7384693798B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1378185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748D33E-0D51-6EDE-F469-AEE80CC3C9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3D8AC4-08A3-4085-9E68-01A286F3EA57}" type="datetimeFigureOut">
              <a:rPr lang="en-IN" smtClean="0"/>
              <a:t>27-05-2025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6B85951-57C9-E804-BEEE-FE793C03F8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E95522D-BEE6-3364-7F7C-E1A78D231E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2F563A-1AFD-4F40-8AD8-7384693798B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6923769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23BA34-6CE1-0A72-F243-3EA5046E30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D1630D-7D89-6715-6C2D-A1E2CD3A17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0AFEB68-9ADC-999D-664D-84AED23BC74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F9B1BD9-E85F-45DE-A396-77B225208E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3D8AC4-08A3-4085-9E68-01A286F3EA57}" type="datetimeFigureOut">
              <a:rPr lang="en-IN" smtClean="0"/>
              <a:t>27-05-2025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7E92249-0830-1A83-443B-A9BCA39270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0EA7FCD-A246-D020-1ECF-8483C48995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2F563A-1AFD-4F40-8AD8-7384693798B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6431869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0D1673-97D0-6DD2-1C31-96906D98CF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8D02EAE-9FF5-398C-1811-0FC44CC5D0E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1BCA22C-53CB-9D90-D655-878F2B5549D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EDA42C8-60CA-C872-0B42-D52D202289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3D8AC4-08A3-4085-9E68-01A286F3EA57}" type="datetimeFigureOut">
              <a:rPr lang="en-IN" smtClean="0"/>
              <a:t>27-05-2025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586934B-B533-95E5-AB5F-3912063DD9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9853B67-C0F4-B3F1-7496-D50584AE89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2F563A-1AFD-4F40-8AD8-7384693798B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1018090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B9ABE87-55BE-A4D1-0C9F-C65EF39375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737EBDD-4793-659B-5442-BBC3CB7683F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CA9092C-7C4F-1F47-EF61-FCD39927DB1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C3D8AC4-08A3-4085-9E68-01A286F3EA57}" type="datetimeFigureOut">
              <a:rPr lang="en-IN" smtClean="0"/>
              <a:t>27-05-2025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F428578-79A9-AE88-77F6-33ACBE667BC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879FB3-01C7-9E30-21FA-E17E7F9DD43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62F563A-1AFD-4F40-8AD8-7384693798B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9837825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pandit.rahul@sifycorp.com" TargetMode="External"/><Relationship Id="rId2" Type="http://schemas.openxmlformats.org/officeDocument/2006/relationships/hyperlink" Target="http://as9583.peeringdb.com/" TargetMode="Externa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2.png"/><Relationship Id="rId4" Type="http://schemas.openxmlformats.org/officeDocument/2006/relationships/hyperlink" Target="mailto:Harshit.Kapoor@sifycorp.com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D877EF-60E9-4884-524F-4E1A01F82E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Sify peering details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72786329-D5F6-F06B-65FF-104C21997F7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82396021"/>
              </p:ext>
            </p:extLst>
          </p:nvPr>
        </p:nvGraphicFramePr>
        <p:xfrm>
          <a:off x="432000" y="870006"/>
          <a:ext cx="10998000" cy="5850125"/>
        </p:xfrm>
        <a:graphic>
          <a:graphicData uri="http://schemas.openxmlformats.org/drawingml/2006/table">
            <a:tbl>
              <a:tblPr>
                <a:tableStyleId>{69CF1AB2-1976-4502-BF36-3FF5EA218861}</a:tableStyleId>
              </a:tblPr>
              <a:tblGrid>
                <a:gridCol w="3286669">
                  <a:extLst>
                    <a:ext uri="{9D8B030D-6E8A-4147-A177-3AD203B41FA5}">
                      <a16:colId xmlns:a16="http://schemas.microsoft.com/office/drawing/2014/main" val="1315671146"/>
                    </a:ext>
                  </a:extLst>
                </a:gridCol>
                <a:gridCol w="7711331">
                  <a:extLst>
                    <a:ext uri="{9D8B030D-6E8A-4147-A177-3AD203B41FA5}">
                      <a16:colId xmlns:a16="http://schemas.microsoft.com/office/drawing/2014/main" val="2175044130"/>
                    </a:ext>
                  </a:extLst>
                </a:gridCol>
              </a:tblGrid>
              <a:tr h="525787">
                <a:tc>
                  <a:txBody>
                    <a:bodyPr/>
                    <a:lstStyle>
                      <a:lvl1pPr marL="0" algn="l" defTabSz="914174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ptos" panose="02110004020202020204"/>
                        </a:defRPr>
                      </a:lvl1pPr>
                      <a:lvl2pPr marL="457085" algn="l" defTabSz="914174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ptos" panose="02110004020202020204"/>
                        </a:defRPr>
                      </a:lvl2pPr>
                      <a:lvl3pPr marL="914174" algn="l" defTabSz="914174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ptos" panose="02110004020202020204"/>
                        </a:defRPr>
                      </a:lvl3pPr>
                      <a:lvl4pPr marL="1371259" algn="l" defTabSz="914174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ptos" panose="02110004020202020204"/>
                        </a:defRPr>
                      </a:lvl4pPr>
                      <a:lvl5pPr marL="1828346" algn="l" defTabSz="914174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ptos" panose="02110004020202020204"/>
                        </a:defRPr>
                      </a:lvl5pPr>
                      <a:lvl6pPr marL="2285430" algn="l" defTabSz="914174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ptos" panose="02110004020202020204"/>
                        </a:defRPr>
                      </a:lvl6pPr>
                      <a:lvl7pPr marL="2742512" algn="l" defTabSz="914174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ptos" panose="02110004020202020204"/>
                        </a:defRPr>
                      </a:lvl7pPr>
                      <a:lvl8pPr marL="3199601" algn="l" defTabSz="914174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ptos" panose="02110004020202020204"/>
                        </a:defRPr>
                      </a:lvl8pPr>
                      <a:lvl9pPr marL="3656686" algn="l" defTabSz="914174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ptos" panose="02110004020202020204"/>
                        </a:defRPr>
                      </a:lvl9pPr>
                    </a:lstStyle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900" b="1" dirty="0">
                          <a:solidFill>
                            <a:schemeClr val="tx1"/>
                          </a:solidFill>
                        </a:rPr>
                        <a:t>ASN</a:t>
                      </a:r>
                      <a:endParaRPr lang="en-US" sz="1900" b="1" dirty="0">
                        <a:solidFill>
                          <a:schemeClr val="tx1"/>
                        </a:solidFill>
                        <a:latin typeface="Aptos" panose="020B0004020202020204" pitchFamily="34" charset="0"/>
                      </a:endParaRPr>
                    </a:p>
                  </a:txBody>
                  <a:tcPr marL="121900" marR="121900" marT="121900" marB="121900"/>
                </a:tc>
                <a:tc>
                  <a:txBody>
                    <a:bodyPr/>
                    <a:lstStyle>
                      <a:lvl1pPr marL="0" algn="l" defTabSz="914174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ptos" panose="02110004020202020204"/>
                        </a:defRPr>
                      </a:lvl1pPr>
                      <a:lvl2pPr marL="457085" algn="l" defTabSz="914174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ptos" panose="02110004020202020204"/>
                        </a:defRPr>
                      </a:lvl2pPr>
                      <a:lvl3pPr marL="914174" algn="l" defTabSz="914174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ptos" panose="02110004020202020204"/>
                        </a:defRPr>
                      </a:lvl3pPr>
                      <a:lvl4pPr marL="1371259" algn="l" defTabSz="914174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ptos" panose="02110004020202020204"/>
                        </a:defRPr>
                      </a:lvl4pPr>
                      <a:lvl5pPr marL="1828346" algn="l" defTabSz="914174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ptos" panose="02110004020202020204"/>
                        </a:defRPr>
                      </a:lvl5pPr>
                      <a:lvl6pPr marL="2285430" algn="l" defTabSz="914174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ptos" panose="02110004020202020204"/>
                        </a:defRPr>
                      </a:lvl6pPr>
                      <a:lvl7pPr marL="2742512" algn="l" defTabSz="914174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ptos" panose="02110004020202020204"/>
                        </a:defRPr>
                      </a:lvl7pPr>
                      <a:lvl8pPr marL="3199601" algn="l" defTabSz="914174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ptos" panose="02110004020202020204"/>
                        </a:defRPr>
                      </a:lvl8pPr>
                      <a:lvl9pPr marL="3656686" algn="l" defTabSz="914174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ptos" panose="02110004020202020204"/>
                        </a:defRPr>
                      </a:lvl9pPr>
                    </a:lstStyle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Calibri"/>
                        <a:buNone/>
                      </a:pPr>
                      <a:r>
                        <a:rPr lang="en-SG" sz="1900" b="0" u="none" strike="noStrike" cap="none" dirty="0">
                          <a:solidFill>
                            <a:schemeClr val="tx1"/>
                          </a:solidFill>
                          <a:sym typeface="Calibri"/>
                        </a:rPr>
                        <a:t>9583</a:t>
                      </a:r>
                      <a:endParaRPr lang="en-SG" sz="1900" b="0" u="none" strike="noStrike" cap="none" dirty="0">
                        <a:solidFill>
                          <a:schemeClr val="tx1"/>
                        </a:solidFill>
                        <a:latin typeface="Aptos" panose="020B0004020202020204" pitchFamily="34" charset="0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121900" marR="121900" marT="121900" marB="121900"/>
                </a:tc>
                <a:extLst>
                  <a:ext uri="{0D108BD9-81ED-4DB2-BD59-A6C34878D82A}">
                    <a16:rowId xmlns:a16="http://schemas.microsoft.com/office/drawing/2014/main" val="3580507530"/>
                  </a:ext>
                </a:extLst>
              </a:tr>
              <a:tr h="525787">
                <a:tc>
                  <a:txBody>
                    <a:bodyPr/>
                    <a:lstStyle>
                      <a:lvl1pPr marL="0" algn="l" defTabSz="914174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ptos" panose="02110004020202020204"/>
                        </a:defRPr>
                      </a:lvl1pPr>
                      <a:lvl2pPr marL="457085" algn="l" defTabSz="914174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ptos" panose="02110004020202020204"/>
                        </a:defRPr>
                      </a:lvl2pPr>
                      <a:lvl3pPr marL="914174" algn="l" defTabSz="914174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ptos" panose="02110004020202020204"/>
                        </a:defRPr>
                      </a:lvl3pPr>
                      <a:lvl4pPr marL="1371259" algn="l" defTabSz="914174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ptos" panose="02110004020202020204"/>
                        </a:defRPr>
                      </a:lvl4pPr>
                      <a:lvl5pPr marL="1828346" algn="l" defTabSz="914174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ptos" panose="02110004020202020204"/>
                        </a:defRPr>
                      </a:lvl5pPr>
                      <a:lvl6pPr marL="2285430" algn="l" defTabSz="914174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ptos" panose="02110004020202020204"/>
                        </a:defRPr>
                      </a:lvl6pPr>
                      <a:lvl7pPr marL="2742512" algn="l" defTabSz="914174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ptos" panose="02110004020202020204"/>
                        </a:defRPr>
                      </a:lvl7pPr>
                      <a:lvl8pPr marL="3199601" algn="l" defTabSz="914174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ptos" panose="02110004020202020204"/>
                        </a:defRPr>
                      </a:lvl8pPr>
                      <a:lvl9pPr marL="3656686" algn="l" defTabSz="914174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ptos" panose="02110004020202020204"/>
                        </a:defRPr>
                      </a:lvl9pPr>
                    </a:lstStyle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900" b="1" dirty="0">
                          <a:solidFill>
                            <a:schemeClr val="tx1"/>
                          </a:solidFill>
                        </a:rPr>
                        <a:t>Traffic Profile</a:t>
                      </a:r>
                      <a:endParaRPr lang="en-US" sz="1900" dirty="0">
                        <a:solidFill>
                          <a:schemeClr val="tx1"/>
                        </a:solidFill>
                        <a:latin typeface="Aptos" panose="020B0004020202020204" pitchFamily="34" charset="0"/>
                      </a:endParaRPr>
                    </a:p>
                  </a:txBody>
                  <a:tcPr marL="121900" marR="121900" marT="121900" marB="121900"/>
                </a:tc>
                <a:tc>
                  <a:txBody>
                    <a:bodyPr/>
                    <a:lstStyle>
                      <a:lvl1pPr marL="0" algn="l" defTabSz="914174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ptos" panose="02110004020202020204"/>
                        </a:defRPr>
                      </a:lvl1pPr>
                      <a:lvl2pPr marL="457085" algn="l" defTabSz="914174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ptos" panose="02110004020202020204"/>
                        </a:defRPr>
                      </a:lvl2pPr>
                      <a:lvl3pPr marL="914174" algn="l" defTabSz="914174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ptos" panose="02110004020202020204"/>
                        </a:defRPr>
                      </a:lvl3pPr>
                      <a:lvl4pPr marL="1371259" algn="l" defTabSz="914174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ptos" panose="02110004020202020204"/>
                        </a:defRPr>
                      </a:lvl4pPr>
                      <a:lvl5pPr marL="1828346" algn="l" defTabSz="914174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ptos" panose="02110004020202020204"/>
                        </a:defRPr>
                      </a:lvl5pPr>
                      <a:lvl6pPr marL="2285430" algn="l" defTabSz="914174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ptos" panose="02110004020202020204"/>
                        </a:defRPr>
                      </a:lvl6pPr>
                      <a:lvl7pPr marL="2742512" algn="l" defTabSz="914174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ptos" panose="02110004020202020204"/>
                        </a:defRPr>
                      </a:lvl7pPr>
                      <a:lvl8pPr marL="3199601" algn="l" defTabSz="914174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ptos" panose="02110004020202020204"/>
                        </a:defRPr>
                      </a:lvl8pPr>
                      <a:lvl9pPr marL="3656686" algn="l" defTabSz="914174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ptos" panose="02110004020202020204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  <a:tabLst/>
                        <a:defRPr/>
                      </a:pPr>
                      <a:r>
                        <a:rPr kumimoji="0" lang="en-US" sz="1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ptos" panose="020B0004020202020204" pitchFamily="34" charset="0"/>
                          <a:ea typeface="+mn-ea"/>
                          <a:cs typeface="Arial" panose="020B0604020202020204" pitchFamily="34" charset="0"/>
                        </a:rPr>
                        <a:t>Mixed</a:t>
                      </a:r>
                    </a:p>
                  </a:txBody>
                  <a:tcPr marL="121900" marR="121900" marT="121900" marB="121900"/>
                </a:tc>
                <a:extLst>
                  <a:ext uri="{0D108BD9-81ED-4DB2-BD59-A6C34878D82A}">
                    <a16:rowId xmlns:a16="http://schemas.microsoft.com/office/drawing/2014/main" val="1048539183"/>
                  </a:ext>
                </a:extLst>
              </a:tr>
              <a:tr h="525787">
                <a:tc>
                  <a:txBody>
                    <a:bodyPr/>
                    <a:lstStyle>
                      <a:lvl1pPr marL="0" algn="l" defTabSz="914174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ptos" panose="02110004020202020204"/>
                        </a:defRPr>
                      </a:lvl1pPr>
                      <a:lvl2pPr marL="457085" algn="l" defTabSz="914174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ptos" panose="02110004020202020204"/>
                        </a:defRPr>
                      </a:lvl2pPr>
                      <a:lvl3pPr marL="914174" algn="l" defTabSz="914174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ptos" panose="02110004020202020204"/>
                        </a:defRPr>
                      </a:lvl3pPr>
                      <a:lvl4pPr marL="1371259" algn="l" defTabSz="914174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ptos" panose="02110004020202020204"/>
                        </a:defRPr>
                      </a:lvl4pPr>
                      <a:lvl5pPr marL="1828346" algn="l" defTabSz="914174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ptos" panose="02110004020202020204"/>
                        </a:defRPr>
                      </a:lvl5pPr>
                      <a:lvl6pPr marL="2285430" algn="l" defTabSz="914174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ptos" panose="02110004020202020204"/>
                        </a:defRPr>
                      </a:lvl6pPr>
                      <a:lvl7pPr marL="2742512" algn="l" defTabSz="914174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ptos" panose="02110004020202020204"/>
                        </a:defRPr>
                      </a:lvl7pPr>
                      <a:lvl8pPr marL="3199601" algn="l" defTabSz="914174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ptos" panose="02110004020202020204"/>
                        </a:defRPr>
                      </a:lvl8pPr>
                      <a:lvl9pPr marL="3656686" algn="l" defTabSz="914174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ptos" panose="02110004020202020204"/>
                        </a:defRPr>
                      </a:lvl9pPr>
                    </a:lstStyle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900" b="1" dirty="0">
                          <a:solidFill>
                            <a:schemeClr val="tx1"/>
                          </a:solidFill>
                        </a:rPr>
                        <a:t>Traffic Volume</a:t>
                      </a:r>
                      <a:endParaRPr lang="en-US" sz="1900" dirty="0">
                        <a:solidFill>
                          <a:schemeClr val="tx1"/>
                        </a:solidFill>
                        <a:latin typeface="Aptos" panose="020B0004020202020204" pitchFamily="34" charset="0"/>
                      </a:endParaRPr>
                    </a:p>
                  </a:txBody>
                  <a:tcPr marL="121900" marR="121900" marT="121900" marB="121900"/>
                </a:tc>
                <a:tc>
                  <a:txBody>
                    <a:bodyPr/>
                    <a:lstStyle>
                      <a:lvl1pPr marL="0" algn="l" defTabSz="914174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ptos" panose="02110004020202020204"/>
                        </a:defRPr>
                      </a:lvl1pPr>
                      <a:lvl2pPr marL="457085" algn="l" defTabSz="914174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ptos" panose="02110004020202020204"/>
                        </a:defRPr>
                      </a:lvl2pPr>
                      <a:lvl3pPr marL="914174" algn="l" defTabSz="914174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ptos" panose="02110004020202020204"/>
                        </a:defRPr>
                      </a:lvl3pPr>
                      <a:lvl4pPr marL="1371259" algn="l" defTabSz="914174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ptos" panose="02110004020202020204"/>
                        </a:defRPr>
                      </a:lvl4pPr>
                      <a:lvl5pPr marL="1828346" algn="l" defTabSz="914174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ptos" panose="02110004020202020204"/>
                        </a:defRPr>
                      </a:lvl5pPr>
                      <a:lvl6pPr marL="2285430" algn="l" defTabSz="914174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ptos" panose="02110004020202020204"/>
                        </a:defRPr>
                      </a:lvl6pPr>
                      <a:lvl7pPr marL="2742512" algn="l" defTabSz="914174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ptos" panose="02110004020202020204"/>
                        </a:defRPr>
                      </a:lvl7pPr>
                      <a:lvl8pPr marL="3199601" algn="l" defTabSz="914174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ptos" panose="02110004020202020204"/>
                        </a:defRPr>
                      </a:lvl8pPr>
                      <a:lvl9pPr marL="3656686" algn="l" defTabSz="914174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ptos" panose="02110004020202020204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IN" sz="1900" b="0" kern="1200" dirty="0"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  <a:cs typeface="Arial" panose="020B0604020202020204" pitchFamily="34" charset="0"/>
                        </a:rPr>
                        <a:t>1.5 Tb</a:t>
                      </a:r>
                      <a:endParaRPr lang="en-US" sz="1900" dirty="0">
                        <a:solidFill>
                          <a:schemeClr val="tx1"/>
                        </a:solidFill>
                        <a:latin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1900" marR="121900" marT="121900" marB="121900"/>
                </a:tc>
                <a:extLst>
                  <a:ext uri="{0D108BD9-81ED-4DB2-BD59-A6C34878D82A}">
                    <a16:rowId xmlns:a16="http://schemas.microsoft.com/office/drawing/2014/main" val="2893721291"/>
                  </a:ext>
                </a:extLst>
              </a:tr>
              <a:tr h="525787">
                <a:tc>
                  <a:txBody>
                    <a:bodyPr/>
                    <a:lstStyle>
                      <a:lvl1pPr marL="0" algn="l" defTabSz="914174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ptos" panose="02110004020202020204"/>
                        </a:defRPr>
                      </a:lvl1pPr>
                      <a:lvl2pPr marL="457085" algn="l" defTabSz="914174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ptos" panose="02110004020202020204"/>
                        </a:defRPr>
                      </a:lvl2pPr>
                      <a:lvl3pPr marL="914174" algn="l" defTabSz="914174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ptos" panose="02110004020202020204"/>
                        </a:defRPr>
                      </a:lvl3pPr>
                      <a:lvl4pPr marL="1371259" algn="l" defTabSz="914174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ptos" panose="02110004020202020204"/>
                        </a:defRPr>
                      </a:lvl4pPr>
                      <a:lvl5pPr marL="1828346" algn="l" defTabSz="914174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ptos" panose="02110004020202020204"/>
                        </a:defRPr>
                      </a:lvl5pPr>
                      <a:lvl6pPr marL="2285430" algn="l" defTabSz="914174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ptos" panose="02110004020202020204"/>
                        </a:defRPr>
                      </a:lvl6pPr>
                      <a:lvl7pPr marL="2742512" algn="l" defTabSz="914174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ptos" panose="02110004020202020204"/>
                        </a:defRPr>
                      </a:lvl7pPr>
                      <a:lvl8pPr marL="3199601" algn="l" defTabSz="914174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ptos" panose="02110004020202020204"/>
                        </a:defRPr>
                      </a:lvl8pPr>
                      <a:lvl9pPr marL="3656686" algn="l" defTabSz="914174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ptos" panose="02110004020202020204"/>
                        </a:defRPr>
                      </a:lvl9pPr>
                    </a:lstStyle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900" b="1" dirty="0">
                          <a:solidFill>
                            <a:schemeClr val="tx1"/>
                          </a:solidFill>
                        </a:rPr>
                        <a:t>Peering Policy</a:t>
                      </a:r>
                      <a:endParaRPr lang="en-US" sz="1900" dirty="0">
                        <a:solidFill>
                          <a:schemeClr val="tx1"/>
                        </a:solidFill>
                        <a:latin typeface="Aptos" panose="020B0004020202020204" pitchFamily="34" charset="0"/>
                      </a:endParaRPr>
                    </a:p>
                  </a:txBody>
                  <a:tcPr marL="121900" marR="121900" marT="121900" marB="121900"/>
                </a:tc>
                <a:tc>
                  <a:txBody>
                    <a:bodyPr/>
                    <a:lstStyle>
                      <a:lvl1pPr marL="0" algn="l" defTabSz="914174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ptos" panose="02110004020202020204"/>
                        </a:defRPr>
                      </a:lvl1pPr>
                      <a:lvl2pPr marL="457085" algn="l" defTabSz="914174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ptos" panose="02110004020202020204"/>
                        </a:defRPr>
                      </a:lvl2pPr>
                      <a:lvl3pPr marL="914174" algn="l" defTabSz="914174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ptos" panose="02110004020202020204"/>
                        </a:defRPr>
                      </a:lvl3pPr>
                      <a:lvl4pPr marL="1371259" algn="l" defTabSz="914174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ptos" panose="02110004020202020204"/>
                        </a:defRPr>
                      </a:lvl4pPr>
                      <a:lvl5pPr marL="1828346" algn="l" defTabSz="914174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ptos" panose="02110004020202020204"/>
                        </a:defRPr>
                      </a:lvl5pPr>
                      <a:lvl6pPr marL="2285430" algn="l" defTabSz="914174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ptos" panose="02110004020202020204"/>
                        </a:defRPr>
                      </a:lvl6pPr>
                      <a:lvl7pPr marL="2742512" algn="l" defTabSz="914174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ptos" panose="02110004020202020204"/>
                        </a:defRPr>
                      </a:lvl7pPr>
                      <a:lvl8pPr marL="3199601" algn="l" defTabSz="914174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ptos" panose="02110004020202020204"/>
                        </a:defRPr>
                      </a:lvl8pPr>
                      <a:lvl9pPr marL="3656686" algn="l" defTabSz="914174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ptos" panose="02110004020202020204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900" b="0" u="sng" kern="1200" dirty="0">
                          <a:solidFill>
                            <a:schemeClr val="tx1"/>
                          </a:solidFill>
                          <a:effectLst/>
                          <a:hlinkClick r:id="rId2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http://as9583.peeringdb.com</a:t>
                      </a:r>
                      <a:endParaRPr kumimoji="0" lang="en-US" sz="1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ptos" panose="020B00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121900" marR="121900" marT="121900" marB="121900"/>
                </a:tc>
                <a:extLst>
                  <a:ext uri="{0D108BD9-81ED-4DB2-BD59-A6C34878D82A}">
                    <a16:rowId xmlns:a16="http://schemas.microsoft.com/office/drawing/2014/main" val="3403044579"/>
                  </a:ext>
                </a:extLst>
              </a:tr>
              <a:tr h="1491725">
                <a:tc>
                  <a:txBody>
                    <a:bodyPr/>
                    <a:lstStyle>
                      <a:lvl1pPr marL="0" algn="l" defTabSz="914174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ptos" panose="02110004020202020204"/>
                        </a:defRPr>
                      </a:lvl1pPr>
                      <a:lvl2pPr marL="457085" algn="l" defTabSz="914174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ptos" panose="02110004020202020204"/>
                        </a:defRPr>
                      </a:lvl2pPr>
                      <a:lvl3pPr marL="914174" algn="l" defTabSz="914174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ptos" panose="02110004020202020204"/>
                        </a:defRPr>
                      </a:lvl3pPr>
                      <a:lvl4pPr marL="1371259" algn="l" defTabSz="914174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ptos" panose="02110004020202020204"/>
                        </a:defRPr>
                      </a:lvl4pPr>
                      <a:lvl5pPr marL="1828346" algn="l" defTabSz="914174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ptos" panose="02110004020202020204"/>
                        </a:defRPr>
                      </a:lvl5pPr>
                      <a:lvl6pPr marL="2285430" algn="l" defTabSz="914174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ptos" panose="02110004020202020204"/>
                        </a:defRPr>
                      </a:lvl6pPr>
                      <a:lvl7pPr marL="2742512" algn="l" defTabSz="914174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ptos" panose="02110004020202020204"/>
                        </a:defRPr>
                      </a:lvl7pPr>
                      <a:lvl8pPr marL="3199601" algn="l" defTabSz="914174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ptos" panose="02110004020202020204"/>
                        </a:defRPr>
                      </a:lvl8pPr>
                      <a:lvl9pPr marL="3656686" algn="l" defTabSz="914174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ptos" panose="02110004020202020204"/>
                        </a:defRPr>
                      </a:lvl9pPr>
                    </a:lstStyle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900" b="1" dirty="0">
                          <a:solidFill>
                            <a:schemeClr val="tx1"/>
                          </a:solidFill>
                        </a:rPr>
                        <a:t>Peering Locations</a:t>
                      </a:r>
                      <a:endParaRPr lang="en-US" sz="1900" dirty="0">
                        <a:solidFill>
                          <a:schemeClr val="tx1"/>
                        </a:solidFill>
                        <a:latin typeface="Aptos" panose="020B0004020202020204" pitchFamily="34" charset="0"/>
                      </a:endParaRPr>
                    </a:p>
                  </a:txBody>
                  <a:tcPr marL="121900" marR="121900" marT="121900" marB="121900"/>
                </a:tc>
                <a:tc>
                  <a:txBody>
                    <a:bodyPr/>
                    <a:lstStyle>
                      <a:lvl1pPr marL="0" algn="l" defTabSz="914174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ptos" panose="02110004020202020204"/>
                        </a:defRPr>
                      </a:lvl1pPr>
                      <a:lvl2pPr marL="457085" algn="l" defTabSz="914174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ptos" panose="02110004020202020204"/>
                        </a:defRPr>
                      </a:lvl2pPr>
                      <a:lvl3pPr marL="914174" algn="l" defTabSz="914174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ptos" panose="02110004020202020204"/>
                        </a:defRPr>
                      </a:lvl3pPr>
                      <a:lvl4pPr marL="1371259" algn="l" defTabSz="914174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ptos" panose="02110004020202020204"/>
                        </a:defRPr>
                      </a:lvl4pPr>
                      <a:lvl5pPr marL="1828346" algn="l" defTabSz="914174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ptos" panose="02110004020202020204"/>
                        </a:defRPr>
                      </a:lvl5pPr>
                      <a:lvl6pPr marL="2285430" algn="l" defTabSz="914174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ptos" panose="02110004020202020204"/>
                        </a:defRPr>
                      </a:lvl6pPr>
                      <a:lvl7pPr marL="2742512" algn="l" defTabSz="914174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ptos" panose="02110004020202020204"/>
                        </a:defRPr>
                      </a:lvl7pPr>
                      <a:lvl8pPr marL="3199601" algn="l" defTabSz="914174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ptos" panose="02110004020202020204"/>
                        </a:defRPr>
                      </a:lvl8pPr>
                      <a:lvl9pPr marL="3656686" algn="l" defTabSz="914174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ptos" panose="02110004020202020204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  <a:tabLst/>
                        <a:defRPr/>
                      </a:pPr>
                      <a:r>
                        <a:rPr lang="en-IN" sz="19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Rabale, Airoli</a:t>
                      </a:r>
                      <a:r>
                        <a:rPr lang="en-US" sz="19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, </a:t>
                      </a:r>
                      <a:r>
                        <a:rPr lang="en-IN" sz="19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Vashi, Noida, Chennai, Hyderabad, Bangalore, Kolkata, Bhubaneshwar, Chandigarh, Vizag, Ludhiana, Barailiy, Tuticorin, Vijayawada, Madurai, Ranchi, Kochi, Thiruvananthapuram, Amritsar, Salem, Jalandhar, Siliguri, Aurangabad</a:t>
                      </a:r>
                      <a:endParaRPr lang="en-IN" sz="1900" b="0" i="0" u="none" strike="noStrike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121900" marR="121900" marT="121900" marB="121900"/>
                </a:tc>
                <a:extLst>
                  <a:ext uri="{0D108BD9-81ED-4DB2-BD59-A6C34878D82A}">
                    <a16:rowId xmlns:a16="http://schemas.microsoft.com/office/drawing/2014/main" val="1309807053"/>
                  </a:ext>
                </a:extLst>
              </a:tr>
              <a:tr h="776984">
                <a:tc>
                  <a:txBody>
                    <a:bodyPr/>
                    <a:lstStyle>
                      <a:lvl1pPr marL="0" algn="l" defTabSz="914174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ptos" panose="02110004020202020204"/>
                        </a:defRPr>
                      </a:lvl1pPr>
                      <a:lvl2pPr marL="457085" algn="l" defTabSz="914174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ptos" panose="02110004020202020204"/>
                        </a:defRPr>
                      </a:lvl2pPr>
                      <a:lvl3pPr marL="914174" algn="l" defTabSz="914174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ptos" panose="02110004020202020204"/>
                        </a:defRPr>
                      </a:lvl3pPr>
                      <a:lvl4pPr marL="1371259" algn="l" defTabSz="914174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ptos" panose="02110004020202020204"/>
                        </a:defRPr>
                      </a:lvl4pPr>
                      <a:lvl5pPr marL="1828346" algn="l" defTabSz="914174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ptos" panose="02110004020202020204"/>
                        </a:defRPr>
                      </a:lvl5pPr>
                      <a:lvl6pPr marL="2285430" algn="l" defTabSz="914174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ptos" panose="02110004020202020204"/>
                        </a:defRPr>
                      </a:lvl6pPr>
                      <a:lvl7pPr marL="2742512" algn="l" defTabSz="914174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ptos" panose="02110004020202020204"/>
                        </a:defRPr>
                      </a:lvl7pPr>
                      <a:lvl8pPr marL="3199601" algn="l" defTabSz="914174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ptos" panose="02110004020202020204"/>
                        </a:defRPr>
                      </a:lvl8pPr>
                      <a:lvl9pPr marL="3656686" algn="l" defTabSz="914174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ptos" panose="02110004020202020204"/>
                        </a:defRPr>
                      </a:lvl9pPr>
                    </a:lstStyle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900" b="1" dirty="0">
                          <a:solidFill>
                            <a:schemeClr val="tx1"/>
                          </a:solidFill>
                        </a:rPr>
                        <a:t>Peeringdb Entry</a:t>
                      </a:r>
                      <a:endParaRPr lang="en-US" sz="1900" dirty="0">
                        <a:solidFill>
                          <a:schemeClr val="tx1"/>
                        </a:solidFill>
                        <a:latin typeface="Aptos" panose="020B0004020202020204" pitchFamily="34" charset="0"/>
                      </a:endParaRPr>
                    </a:p>
                  </a:txBody>
                  <a:tcPr marL="121900" marR="121900" marT="121900" marB="121900"/>
                </a:tc>
                <a:tc>
                  <a:txBody>
                    <a:bodyPr/>
                    <a:lstStyle>
                      <a:lvl1pPr marL="0" algn="l" defTabSz="914174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ptos" panose="02110004020202020204"/>
                        </a:defRPr>
                      </a:lvl1pPr>
                      <a:lvl2pPr marL="457085" algn="l" defTabSz="914174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ptos" panose="02110004020202020204"/>
                        </a:defRPr>
                      </a:lvl2pPr>
                      <a:lvl3pPr marL="914174" algn="l" defTabSz="914174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ptos" panose="02110004020202020204"/>
                        </a:defRPr>
                      </a:lvl3pPr>
                      <a:lvl4pPr marL="1371259" algn="l" defTabSz="914174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ptos" panose="02110004020202020204"/>
                        </a:defRPr>
                      </a:lvl4pPr>
                      <a:lvl5pPr marL="1828346" algn="l" defTabSz="914174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ptos" panose="02110004020202020204"/>
                        </a:defRPr>
                      </a:lvl5pPr>
                      <a:lvl6pPr marL="2285430" algn="l" defTabSz="914174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ptos" panose="02110004020202020204"/>
                        </a:defRPr>
                      </a:lvl6pPr>
                      <a:lvl7pPr marL="2742512" algn="l" defTabSz="914174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ptos" panose="02110004020202020204"/>
                        </a:defRPr>
                      </a:lvl7pPr>
                      <a:lvl8pPr marL="3199601" algn="l" defTabSz="914174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ptos" panose="02110004020202020204"/>
                        </a:defRPr>
                      </a:lvl8pPr>
                      <a:lvl9pPr marL="3656686" algn="l" defTabSz="914174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ptos" panose="02110004020202020204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900" b="0" u="sng" kern="1200" dirty="0">
                          <a:solidFill>
                            <a:schemeClr val="tx1"/>
                          </a:solidFill>
                          <a:effectLst/>
                          <a:hlinkClick r:id="rId2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http://as9583.peeringdb.com</a:t>
                      </a:r>
                      <a:endParaRPr kumimoji="0" lang="en-US" sz="1900" b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900" dirty="0">
                        <a:solidFill>
                          <a:schemeClr val="tx1"/>
                        </a:solidFill>
                        <a:latin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1900" marR="121900" marT="121900" marB="121900"/>
                </a:tc>
                <a:extLst>
                  <a:ext uri="{0D108BD9-81ED-4DB2-BD59-A6C34878D82A}">
                    <a16:rowId xmlns:a16="http://schemas.microsoft.com/office/drawing/2014/main" val="1958632757"/>
                  </a:ext>
                </a:extLst>
              </a:tr>
              <a:tr h="1323777">
                <a:tc>
                  <a:txBody>
                    <a:bodyPr/>
                    <a:lstStyle>
                      <a:lvl1pPr marL="0" algn="l" defTabSz="914174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ptos" panose="02110004020202020204"/>
                        </a:defRPr>
                      </a:lvl1pPr>
                      <a:lvl2pPr marL="457085" algn="l" defTabSz="914174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ptos" panose="02110004020202020204"/>
                        </a:defRPr>
                      </a:lvl2pPr>
                      <a:lvl3pPr marL="914174" algn="l" defTabSz="914174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ptos" panose="02110004020202020204"/>
                        </a:defRPr>
                      </a:lvl3pPr>
                      <a:lvl4pPr marL="1371259" algn="l" defTabSz="914174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ptos" panose="02110004020202020204"/>
                        </a:defRPr>
                      </a:lvl4pPr>
                      <a:lvl5pPr marL="1828346" algn="l" defTabSz="914174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ptos" panose="02110004020202020204"/>
                        </a:defRPr>
                      </a:lvl5pPr>
                      <a:lvl6pPr marL="2285430" algn="l" defTabSz="914174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ptos" panose="02110004020202020204"/>
                        </a:defRPr>
                      </a:lvl6pPr>
                      <a:lvl7pPr marL="2742512" algn="l" defTabSz="914174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ptos" panose="02110004020202020204"/>
                        </a:defRPr>
                      </a:lvl7pPr>
                      <a:lvl8pPr marL="3199601" algn="l" defTabSz="914174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ptos" panose="02110004020202020204"/>
                        </a:defRPr>
                      </a:lvl8pPr>
                      <a:lvl9pPr marL="3656686" algn="l" defTabSz="914174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ptos" panose="02110004020202020204"/>
                        </a:defRPr>
                      </a:lvl9pPr>
                    </a:lstStyle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900" b="1" dirty="0">
                          <a:solidFill>
                            <a:schemeClr val="tx1"/>
                          </a:solidFill>
                        </a:rPr>
                        <a:t>Contact Information</a:t>
                      </a:r>
                      <a:endParaRPr lang="en-US" sz="1900" dirty="0">
                        <a:solidFill>
                          <a:schemeClr val="tx1"/>
                        </a:solidFill>
                        <a:latin typeface="Aptos" panose="020B0004020202020204" pitchFamily="34" charset="0"/>
                      </a:endParaRPr>
                    </a:p>
                  </a:txBody>
                  <a:tcPr marL="121900" marR="121900" marT="121900" marB="121900"/>
                </a:tc>
                <a:tc>
                  <a:txBody>
                    <a:bodyPr/>
                    <a:lstStyle>
                      <a:lvl1pPr marL="0" algn="l" defTabSz="914174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ptos" panose="02110004020202020204"/>
                        </a:defRPr>
                      </a:lvl1pPr>
                      <a:lvl2pPr marL="457085" algn="l" defTabSz="914174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ptos" panose="02110004020202020204"/>
                        </a:defRPr>
                      </a:lvl2pPr>
                      <a:lvl3pPr marL="914174" algn="l" defTabSz="914174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ptos" panose="02110004020202020204"/>
                        </a:defRPr>
                      </a:lvl3pPr>
                      <a:lvl4pPr marL="1371259" algn="l" defTabSz="914174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ptos" panose="02110004020202020204"/>
                        </a:defRPr>
                      </a:lvl4pPr>
                      <a:lvl5pPr marL="1828346" algn="l" defTabSz="914174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ptos" panose="02110004020202020204"/>
                        </a:defRPr>
                      </a:lvl5pPr>
                      <a:lvl6pPr marL="2285430" algn="l" defTabSz="914174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ptos" panose="02110004020202020204"/>
                        </a:defRPr>
                      </a:lvl6pPr>
                      <a:lvl7pPr marL="2742512" algn="l" defTabSz="914174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ptos" panose="02110004020202020204"/>
                        </a:defRPr>
                      </a:lvl7pPr>
                      <a:lvl8pPr marL="3199601" algn="l" defTabSz="914174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ptos" panose="02110004020202020204"/>
                        </a:defRPr>
                      </a:lvl8pPr>
                      <a:lvl9pPr marL="3656686" algn="l" defTabSz="914174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ptos" panose="02110004020202020204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9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Ajith KA</a:t>
                      </a:r>
                      <a:r>
                        <a:rPr lang="en-US" sz="19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(Technical Support) - </a:t>
                      </a:r>
                      <a:r>
                        <a:rPr lang="en-IN" sz="19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ajith.kadharmoideen@sifycorp.com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9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Rahul Pandit(Sales) - </a:t>
                      </a:r>
                      <a:r>
                        <a:rPr lang="en-IN" sz="1900" b="0" u="none" strike="noStrike" dirty="0">
                          <a:solidFill>
                            <a:schemeClr val="tx1"/>
                          </a:solidFill>
                          <a:effectLst/>
                          <a:hlinkClick r:id="rId3"/>
                        </a:rPr>
                        <a:t>pandit.rahul@sifycorp.com</a:t>
                      </a:r>
                      <a:r>
                        <a:rPr lang="en-IN" sz="19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, Deepak Yadav(Sales)- deepakku.Yadav@sifycorp.com, Harshit Kapoor(Product)- </a:t>
                      </a:r>
                      <a:r>
                        <a:rPr lang="en-IN" sz="1900" b="0" u="none" strike="noStrike" dirty="0">
                          <a:solidFill>
                            <a:schemeClr val="tx1"/>
                          </a:solidFill>
                          <a:effectLst/>
                          <a:hlinkClick r:id="rId4"/>
                        </a:rPr>
                        <a:t>Harshit.Kapoor@sifycorp.com</a:t>
                      </a:r>
                      <a:endParaRPr lang="en-IN" sz="1900" b="0" i="0" u="none" strike="noStrike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121900" marR="121900" marT="121900" marB="121900"/>
                </a:tc>
                <a:extLst>
                  <a:ext uri="{0D108BD9-81ED-4DB2-BD59-A6C34878D82A}">
                    <a16:rowId xmlns:a16="http://schemas.microsoft.com/office/drawing/2014/main" val="3597115154"/>
                  </a:ext>
                </a:extLst>
              </a:tr>
            </a:tbl>
          </a:graphicData>
        </a:graphic>
      </p:graphicFrame>
      <p:pic>
        <p:nvPicPr>
          <p:cNvPr id="5" name="Picture 4">
            <a:extLst>
              <a:ext uri="{FF2B5EF4-FFF2-40B4-BE49-F238E27FC236}">
                <a16:creationId xmlns:a16="http://schemas.microsoft.com/office/drawing/2014/main" id="{55D7A0B7-6D2D-22AB-5463-6C51DAF13FC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846743" y="0"/>
            <a:ext cx="1166515" cy="7136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76036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134</Words>
  <Application>Microsoft Office PowerPoint</Application>
  <PresentationFormat>Widescreen</PresentationFormat>
  <Paragraphs>16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Aptos</vt:lpstr>
      <vt:lpstr>Aptos Display</vt:lpstr>
      <vt:lpstr>Arial</vt:lpstr>
      <vt:lpstr>Calibri</vt:lpstr>
      <vt:lpstr>TheSansOffice</vt:lpstr>
      <vt:lpstr>Trebuchet MS</vt:lpstr>
      <vt:lpstr>Office Theme</vt:lpstr>
      <vt:lpstr>Sify peering details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Harshit Kapoor</dc:creator>
  <cp:lastModifiedBy>Harshit Kapoor</cp:lastModifiedBy>
  <cp:revision>2</cp:revision>
  <dcterms:created xsi:type="dcterms:W3CDTF">2025-05-27T05:32:07Z</dcterms:created>
  <dcterms:modified xsi:type="dcterms:W3CDTF">2025-05-27T05:54:16Z</dcterms:modified>
</cp:coreProperties>
</file>